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7"/>
  </p:notesMasterIdLst>
  <p:sldIdLst>
    <p:sldId id="264" r:id="rId5"/>
    <p:sldId id="262"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5C58"/>
    <a:srgbClr val="F26722"/>
    <a:srgbClr val="EA688E"/>
    <a:srgbClr val="63C8CC"/>
    <a:srgbClr val="864589"/>
    <a:srgbClr val="E25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8"/>
    <p:restoredTop sz="97305"/>
  </p:normalViewPr>
  <p:slideViewPr>
    <p:cSldViewPr snapToGrid="0" snapToObjects="1">
      <p:cViewPr varScale="1">
        <p:scale>
          <a:sx n="78" d="100"/>
          <a:sy n="78" d="100"/>
        </p:scale>
        <p:origin x="3006" y="11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os, Jeannine" userId="46db8e62-05aa-4cd0-af27-e027f9ac64f6" providerId="ADAL" clId="{EAF415AD-D1DB-430C-BDD2-3D21D67D5397}"/>
    <pc:docChg chg="modSld">
      <pc:chgData name="Rios, Jeannine" userId="46db8e62-05aa-4cd0-af27-e027f9ac64f6" providerId="ADAL" clId="{EAF415AD-D1DB-430C-BDD2-3D21D67D5397}" dt="2023-12-01T17:56:59.595" v="2" actId="5793"/>
      <pc:docMkLst>
        <pc:docMk/>
      </pc:docMkLst>
      <pc:sldChg chg="modSp mod">
        <pc:chgData name="Rios, Jeannine" userId="46db8e62-05aa-4cd0-af27-e027f9ac64f6" providerId="ADAL" clId="{EAF415AD-D1DB-430C-BDD2-3D21D67D5397}" dt="2023-12-01T17:56:59.595" v="2" actId="5793"/>
        <pc:sldMkLst>
          <pc:docMk/>
          <pc:sldMk cId="1809956065" sldId="262"/>
        </pc:sldMkLst>
        <pc:spChg chg="mod">
          <ac:chgData name="Rios, Jeannine" userId="46db8e62-05aa-4cd0-af27-e027f9ac64f6" providerId="ADAL" clId="{EAF415AD-D1DB-430C-BDD2-3D21D67D5397}" dt="2023-12-01T17:56:59.595" v="2" actId="5793"/>
          <ac:spMkLst>
            <pc:docMk/>
            <pc:sldMk cId="1809956065" sldId="26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42797-CD26-1D40-8C5D-48324450C939}" type="datetimeFigureOut">
              <a:rPr lang="en-US" smtClean="0"/>
              <a:t>12/1/2023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649C9-0A4C-3A44-A30F-19A2B80B0929}" type="slidenum">
              <a:rPr lang="en-US" smtClean="0"/>
              <a:t>‹#›</a:t>
            </a:fld>
            <a:endParaRPr lang="en-US"/>
          </a:p>
        </p:txBody>
      </p:sp>
    </p:spTree>
    <p:extLst>
      <p:ext uri="{BB962C8B-B14F-4D97-AF65-F5344CB8AC3E}">
        <p14:creationId xmlns:p14="http://schemas.microsoft.com/office/powerpoint/2010/main" val="111012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umn Layout - Title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AA59CA-9F43-3745-844B-80E04BD45F1C}"/>
              </a:ext>
            </a:extLst>
          </p:cNvPr>
          <p:cNvSpPr>
            <a:spLocks noGrp="1"/>
          </p:cNvSpPr>
          <p:nvPr>
            <p:ph type="ctrTitle" hasCustomPrompt="1"/>
          </p:nvPr>
        </p:nvSpPr>
        <p:spPr>
          <a:xfrm>
            <a:off x="1" y="771521"/>
            <a:ext cx="4700588" cy="1128713"/>
          </a:xfrm>
          <a:prstGeom prst="rect">
            <a:avLst/>
          </a:prstGeom>
          <a:solidFill>
            <a:schemeClr val="bg1"/>
          </a:solidFill>
        </p:spPr>
        <p:txBody>
          <a:bodyPr lIns="457200" tIns="91440" rIns="457200" bIns="45720" anchor="ctr" anchorCtr="0"/>
          <a:lstStyle>
            <a:lvl1pPr algn="l">
              <a:defRPr sz="2200" b="1" i="0" cap="all" baseline="0">
                <a:solidFill>
                  <a:schemeClr val="accent1"/>
                </a:solidFill>
                <a:latin typeface="Gotham Bold" pitchFamily="2" charset="0"/>
                <a:cs typeface="Gotham Bold" pitchFamily="2" charset="0"/>
              </a:defRPr>
            </a:lvl1pPr>
          </a:lstStyle>
          <a:p>
            <a:r>
              <a:rPr lang="en-US" dirty="0"/>
              <a:t>DOCUMENT TITLE CAN GO UP TO THREE LINES (Gotham bold, 22PT)</a:t>
            </a:r>
          </a:p>
        </p:txBody>
      </p:sp>
      <p:sp>
        <p:nvSpPr>
          <p:cNvPr id="12" name="Text Placeholder 13">
            <a:extLst>
              <a:ext uri="{FF2B5EF4-FFF2-40B4-BE49-F238E27FC236}">
                <a16:creationId xmlns:a16="http://schemas.microsoft.com/office/drawing/2014/main" id="{C7013E76-7C24-6747-BB8A-2847BD6D61C4}"/>
              </a:ext>
            </a:extLst>
          </p:cNvPr>
          <p:cNvSpPr>
            <a:spLocks noGrp="1"/>
          </p:cNvSpPr>
          <p:nvPr>
            <p:ph type="body" sz="quarter" idx="18" hasCustomPrompt="1"/>
          </p:nvPr>
        </p:nvSpPr>
        <p:spPr>
          <a:xfrm>
            <a:off x="457200" y="2181411"/>
            <a:ext cx="2114550" cy="7105461"/>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19" name="Text Placeholder 13">
            <a:extLst>
              <a:ext uri="{FF2B5EF4-FFF2-40B4-BE49-F238E27FC236}">
                <a16:creationId xmlns:a16="http://schemas.microsoft.com/office/drawing/2014/main" id="{56C935A9-604D-9649-8892-B8052620C9B6}"/>
              </a:ext>
            </a:extLst>
          </p:cNvPr>
          <p:cNvSpPr>
            <a:spLocks noGrp="1"/>
          </p:cNvSpPr>
          <p:nvPr>
            <p:ph type="body" sz="quarter" idx="20" hasCustomPrompt="1"/>
          </p:nvPr>
        </p:nvSpPr>
        <p:spPr>
          <a:xfrm>
            <a:off x="5214938" y="2181411"/>
            <a:ext cx="2114550" cy="7105461"/>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20" name="Text Placeholder 13">
            <a:extLst>
              <a:ext uri="{FF2B5EF4-FFF2-40B4-BE49-F238E27FC236}">
                <a16:creationId xmlns:a16="http://schemas.microsoft.com/office/drawing/2014/main" id="{60ED9FFA-3BD1-CE47-A560-7B66355C5DEC}"/>
              </a:ext>
            </a:extLst>
          </p:cNvPr>
          <p:cNvSpPr>
            <a:spLocks noGrp="1"/>
          </p:cNvSpPr>
          <p:nvPr>
            <p:ph type="body" sz="quarter" idx="21" hasCustomPrompt="1"/>
          </p:nvPr>
        </p:nvSpPr>
        <p:spPr>
          <a:xfrm>
            <a:off x="2836069" y="2181411"/>
            <a:ext cx="2114550" cy="7105461"/>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48072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umn Layout - Secondary p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A59E13-1508-E14A-BF2A-6E6105AB4A6C}"/>
              </a:ext>
            </a:extLst>
          </p:cNvPr>
          <p:cNvSpPr>
            <a:spLocks noGrp="1"/>
          </p:cNvSpPr>
          <p:nvPr>
            <p:ph type="sldNum" sz="quarter" idx="12"/>
          </p:nvPr>
        </p:nvSpPr>
        <p:spPr/>
        <p:txBody>
          <a:bodyPr/>
          <a:lstStyle/>
          <a:p>
            <a:fld id="{88430A27-392C-DF43-972F-7EE72651D5F0}" type="slidenum">
              <a:rPr lang="en-US" smtClean="0"/>
              <a:t>‹#›</a:t>
            </a:fld>
            <a:endParaRPr lang="en-US"/>
          </a:p>
        </p:txBody>
      </p:sp>
      <p:sp>
        <p:nvSpPr>
          <p:cNvPr id="19" name="Text Placeholder 13">
            <a:extLst>
              <a:ext uri="{FF2B5EF4-FFF2-40B4-BE49-F238E27FC236}">
                <a16:creationId xmlns:a16="http://schemas.microsoft.com/office/drawing/2014/main" id="{B73E3750-DFE4-B440-AABB-C75FEC83CBF5}"/>
              </a:ext>
            </a:extLst>
          </p:cNvPr>
          <p:cNvSpPr>
            <a:spLocks noGrp="1"/>
          </p:cNvSpPr>
          <p:nvPr>
            <p:ph type="body" sz="quarter" idx="18" hasCustomPrompt="1"/>
          </p:nvPr>
        </p:nvSpPr>
        <p:spPr>
          <a:xfrm>
            <a:off x="457200" y="971551"/>
            <a:ext cx="2114550" cy="840105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23" name="Text Placeholder 13">
            <a:extLst>
              <a:ext uri="{FF2B5EF4-FFF2-40B4-BE49-F238E27FC236}">
                <a16:creationId xmlns:a16="http://schemas.microsoft.com/office/drawing/2014/main" id="{380452C5-3E33-E744-BBC4-F086784B37FE}"/>
              </a:ext>
            </a:extLst>
          </p:cNvPr>
          <p:cNvSpPr>
            <a:spLocks noGrp="1"/>
          </p:cNvSpPr>
          <p:nvPr>
            <p:ph type="body" sz="quarter" idx="20" hasCustomPrompt="1"/>
          </p:nvPr>
        </p:nvSpPr>
        <p:spPr>
          <a:xfrm>
            <a:off x="5214938" y="971551"/>
            <a:ext cx="2114550" cy="840105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24" name="Text Placeholder 13">
            <a:extLst>
              <a:ext uri="{FF2B5EF4-FFF2-40B4-BE49-F238E27FC236}">
                <a16:creationId xmlns:a16="http://schemas.microsoft.com/office/drawing/2014/main" id="{D0F05EB9-E349-3E4C-ACEA-E80A4BED89D1}"/>
              </a:ext>
            </a:extLst>
          </p:cNvPr>
          <p:cNvSpPr>
            <a:spLocks noGrp="1"/>
          </p:cNvSpPr>
          <p:nvPr>
            <p:ph type="body" sz="quarter" idx="21" hasCustomPrompt="1"/>
          </p:nvPr>
        </p:nvSpPr>
        <p:spPr>
          <a:xfrm>
            <a:off x="2836069" y="971551"/>
            <a:ext cx="2114550" cy="840105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90198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umn Layout - Sideb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598623-6876-1F4C-82C5-867E7446F38B}"/>
              </a:ext>
            </a:extLst>
          </p:cNvPr>
          <p:cNvSpPr>
            <a:spLocks noGrp="1"/>
          </p:cNvSpPr>
          <p:nvPr>
            <p:ph type="sldNum" sz="quarter" idx="12"/>
          </p:nvPr>
        </p:nvSpPr>
        <p:spPr/>
        <p:txBody>
          <a:bodyPr/>
          <a:lstStyle/>
          <a:p>
            <a:fld id="{88430A27-392C-DF43-972F-7EE72651D5F0}" type="slidenum">
              <a:rPr lang="en-US" smtClean="0"/>
              <a:t>‹#›</a:t>
            </a:fld>
            <a:endParaRPr lang="en-US"/>
          </a:p>
        </p:txBody>
      </p:sp>
      <p:sp>
        <p:nvSpPr>
          <p:cNvPr id="9" name="Rectangle 8">
            <a:extLst>
              <a:ext uri="{FF2B5EF4-FFF2-40B4-BE49-F238E27FC236}">
                <a16:creationId xmlns:a16="http://schemas.microsoft.com/office/drawing/2014/main" id="{802D69F0-D8D4-F441-94ED-303E7536B533}"/>
              </a:ext>
            </a:extLst>
          </p:cNvPr>
          <p:cNvSpPr/>
          <p:nvPr userDrawn="1"/>
        </p:nvSpPr>
        <p:spPr>
          <a:xfrm>
            <a:off x="5214938" y="971550"/>
            <a:ext cx="2100262" cy="8401050"/>
          </a:xfrm>
          <a:prstGeom prst="rect">
            <a:avLst/>
          </a:prstGeom>
          <a:solidFill>
            <a:schemeClr val="accent2">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9F0E3CDF-63FE-E44C-BF22-A7653BE4BB0F}"/>
              </a:ext>
            </a:extLst>
          </p:cNvPr>
          <p:cNvSpPr>
            <a:spLocks noGrp="1"/>
          </p:cNvSpPr>
          <p:nvPr>
            <p:ph type="body" sz="quarter" idx="17" hasCustomPrompt="1"/>
          </p:nvPr>
        </p:nvSpPr>
        <p:spPr>
          <a:xfrm>
            <a:off x="5214938" y="971550"/>
            <a:ext cx="2100262" cy="8401050"/>
          </a:xfrm>
          <a:prstGeom prst="rect">
            <a:avLst/>
          </a:prstGeom>
        </p:spPr>
        <p:txBody>
          <a:bodyPr lIns="228600" tIns="228600" rIns="228600" bIns="228600"/>
          <a:lstStyle>
            <a:lvl1pPr marL="0" indent="0">
              <a:lnSpc>
                <a:spcPct val="105000"/>
              </a:lnSpc>
              <a:spcBef>
                <a:spcPts val="600"/>
              </a:spcBef>
              <a:spcAft>
                <a:spcPts val="600"/>
              </a:spcAft>
              <a:buNone/>
              <a:defRPr sz="1400" b="1" i="0">
                <a:solidFill>
                  <a:srgbClr val="E25F29"/>
                </a:solidFill>
                <a:latin typeface="Gotham Bold" pitchFamily="2" charset="0"/>
                <a:cs typeface="Gotham Bold" pitchFamily="2" charset="0"/>
              </a:defRPr>
            </a:lvl1pPr>
            <a:lvl2pPr marL="0" indent="0">
              <a:lnSpc>
                <a:spcPct val="105000"/>
              </a:lnSpc>
              <a:spcBef>
                <a:spcPts val="0"/>
              </a:spcBef>
              <a:spcAft>
                <a:spcPts val="600"/>
              </a:spcAft>
              <a:buNone/>
              <a:defRPr sz="1100" b="0" i="0">
                <a:solidFill>
                  <a:schemeClr val="accent1"/>
                </a:solidFill>
                <a:latin typeface="Gotham Book" pitchFamily="2" charset="0"/>
                <a:cs typeface="Gotham Book" pitchFamily="2" charset="0"/>
              </a:defRPr>
            </a:lvl2pPr>
          </a:lstStyle>
          <a:p>
            <a:r>
              <a:rPr lang="en-US" dirty="0"/>
              <a:t>Section Heading (Gotham Bold, 14PT)</a:t>
            </a:r>
          </a:p>
          <a:p>
            <a:pPr lvl="1"/>
            <a:r>
              <a:rPr lang="en-US" dirty="0"/>
              <a:t>Body (Gotham Book, 11PT)</a:t>
            </a:r>
          </a:p>
        </p:txBody>
      </p:sp>
      <p:sp>
        <p:nvSpPr>
          <p:cNvPr id="24" name="Text Placeholder 13">
            <a:extLst>
              <a:ext uri="{FF2B5EF4-FFF2-40B4-BE49-F238E27FC236}">
                <a16:creationId xmlns:a16="http://schemas.microsoft.com/office/drawing/2014/main" id="{FE59B7D6-95C9-134B-BD7E-8E808DF9BA67}"/>
              </a:ext>
            </a:extLst>
          </p:cNvPr>
          <p:cNvSpPr>
            <a:spLocks noGrp="1"/>
          </p:cNvSpPr>
          <p:nvPr>
            <p:ph type="body" sz="quarter" idx="18" hasCustomPrompt="1"/>
          </p:nvPr>
        </p:nvSpPr>
        <p:spPr>
          <a:xfrm>
            <a:off x="457200" y="971551"/>
            <a:ext cx="2114550" cy="840105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26" name="Text Placeholder 13">
            <a:extLst>
              <a:ext uri="{FF2B5EF4-FFF2-40B4-BE49-F238E27FC236}">
                <a16:creationId xmlns:a16="http://schemas.microsoft.com/office/drawing/2014/main" id="{56767BC9-0724-1B49-9622-0E5C7D36D864}"/>
              </a:ext>
            </a:extLst>
          </p:cNvPr>
          <p:cNvSpPr>
            <a:spLocks noGrp="1"/>
          </p:cNvSpPr>
          <p:nvPr>
            <p:ph type="body" sz="quarter" idx="21" hasCustomPrompt="1"/>
          </p:nvPr>
        </p:nvSpPr>
        <p:spPr>
          <a:xfrm>
            <a:off x="2836069" y="971551"/>
            <a:ext cx="2114550" cy="840105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422353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Layout with Photo Header">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AF9B1B1-4E7B-8A4B-A9C9-51571EEA7D7B}"/>
              </a:ext>
            </a:extLst>
          </p:cNvPr>
          <p:cNvSpPr>
            <a:spLocks noGrp="1" noChangeAspect="1"/>
          </p:cNvSpPr>
          <p:nvPr>
            <p:ph type="pic" sz="quarter" idx="15" hasCustomPrompt="1"/>
          </p:nvPr>
        </p:nvSpPr>
        <p:spPr>
          <a:xfrm>
            <a:off x="0" y="0"/>
            <a:ext cx="7772400" cy="3081528"/>
          </a:xfrm>
          <a:prstGeom prst="rect">
            <a:avLst/>
          </a:prstGeom>
          <a:solidFill>
            <a:schemeClr val="bg2">
              <a:lumMod val="20000"/>
              <a:lumOff val="80000"/>
            </a:schemeClr>
          </a:solidFill>
        </p:spPr>
        <p:txBody>
          <a:bodyPr anchor="ctr"/>
          <a:lstStyle>
            <a:lvl1pPr marL="0" indent="0" algn="ctr">
              <a:buNone/>
              <a:defRPr sz="1050"/>
            </a:lvl1pPr>
          </a:lstStyle>
          <a:p>
            <a:r>
              <a:rPr lang="en-US" sz="1050" dirty="0"/>
              <a:t>Picture</a:t>
            </a:r>
            <a:endParaRPr lang="en-US" dirty="0"/>
          </a:p>
        </p:txBody>
      </p:sp>
      <p:sp>
        <p:nvSpPr>
          <p:cNvPr id="6" name="Slide Number Placeholder 5">
            <a:extLst>
              <a:ext uri="{FF2B5EF4-FFF2-40B4-BE49-F238E27FC236}">
                <a16:creationId xmlns:a16="http://schemas.microsoft.com/office/drawing/2014/main" id="{4F0500E7-76D3-6740-B4C3-0E3BC3E17A93}"/>
              </a:ext>
            </a:extLst>
          </p:cNvPr>
          <p:cNvSpPr>
            <a:spLocks noGrp="1"/>
          </p:cNvSpPr>
          <p:nvPr>
            <p:ph type="sldNum" sz="quarter" idx="12"/>
          </p:nvPr>
        </p:nvSpPr>
        <p:spPr/>
        <p:txBody>
          <a:bodyPr/>
          <a:lstStyle/>
          <a:p>
            <a:fld id="{88430A27-392C-DF43-972F-7EE72651D5F0}" type="slidenum">
              <a:rPr lang="en-US" smtClean="0"/>
              <a:t>‹#›</a:t>
            </a:fld>
            <a:endParaRPr lang="en-US"/>
          </a:p>
        </p:txBody>
      </p:sp>
      <p:sp>
        <p:nvSpPr>
          <p:cNvPr id="17" name="Picture Placeholder 2">
            <a:extLst>
              <a:ext uri="{FF2B5EF4-FFF2-40B4-BE49-F238E27FC236}">
                <a16:creationId xmlns:a16="http://schemas.microsoft.com/office/drawing/2014/main" id="{2986FE23-2579-7F4C-811B-491B4A2BEEFF}"/>
              </a:ext>
            </a:extLst>
          </p:cNvPr>
          <p:cNvSpPr>
            <a:spLocks noGrp="1"/>
          </p:cNvSpPr>
          <p:nvPr>
            <p:ph type="pic" sz="quarter" idx="16"/>
          </p:nvPr>
        </p:nvSpPr>
        <p:spPr>
          <a:xfrm>
            <a:off x="5989320" y="228600"/>
            <a:ext cx="1325880" cy="457200"/>
          </a:xfrm>
          <a:prstGeom prst="rect">
            <a:avLst/>
          </a:prstGeom>
          <a:blipFill>
            <a:blip r:embed="rId2"/>
            <a:stretch>
              <a:fillRect l="-137" r="-137"/>
            </a:stretch>
          </a:blipFill>
        </p:spPr>
        <p:txBody>
          <a:bodyPr/>
          <a:lstStyle>
            <a:lvl1pPr marL="0" indent="0">
              <a:buNone/>
              <a:defRPr>
                <a:noFill/>
              </a:defRPr>
            </a:lvl1pPr>
          </a:lstStyle>
          <a:p>
            <a:endParaRPr lang="en-US" dirty="0"/>
          </a:p>
        </p:txBody>
      </p:sp>
      <p:sp>
        <p:nvSpPr>
          <p:cNvPr id="20" name="Title 1">
            <a:extLst>
              <a:ext uri="{FF2B5EF4-FFF2-40B4-BE49-F238E27FC236}">
                <a16:creationId xmlns:a16="http://schemas.microsoft.com/office/drawing/2014/main" id="{9752A102-488F-244A-AB51-01FF5910495D}"/>
              </a:ext>
            </a:extLst>
          </p:cNvPr>
          <p:cNvSpPr>
            <a:spLocks noGrp="1"/>
          </p:cNvSpPr>
          <p:nvPr>
            <p:ph type="ctrTitle" hasCustomPrompt="1"/>
          </p:nvPr>
        </p:nvSpPr>
        <p:spPr>
          <a:xfrm>
            <a:off x="0" y="3373560"/>
            <a:ext cx="7772400" cy="914400"/>
          </a:xfrm>
          <a:prstGeom prst="rect">
            <a:avLst/>
          </a:prstGeom>
          <a:solidFill>
            <a:schemeClr val="bg1"/>
          </a:solidFill>
        </p:spPr>
        <p:txBody>
          <a:bodyPr lIns="457200" tIns="91440" rIns="457200" bIns="45720" anchor="ctr" anchorCtr="0"/>
          <a:lstStyle>
            <a:lvl1pPr algn="l">
              <a:defRPr sz="2200" b="1" i="0" cap="all" baseline="0">
                <a:solidFill>
                  <a:schemeClr val="accent1"/>
                </a:solidFill>
                <a:latin typeface="Gotham Bold" pitchFamily="2" charset="0"/>
                <a:cs typeface="Gotham Bold" pitchFamily="2" charset="0"/>
              </a:defRPr>
            </a:lvl1pPr>
          </a:lstStyle>
          <a:p>
            <a:r>
              <a:rPr lang="en-US" dirty="0"/>
              <a:t>DOCUMENT TITLE CAN GO UP TO TWO LINES (Gotham bold, 22PT)</a:t>
            </a:r>
          </a:p>
        </p:txBody>
      </p:sp>
      <p:sp>
        <p:nvSpPr>
          <p:cNvPr id="13" name="Text Placeholder 13">
            <a:extLst>
              <a:ext uri="{FF2B5EF4-FFF2-40B4-BE49-F238E27FC236}">
                <a16:creationId xmlns:a16="http://schemas.microsoft.com/office/drawing/2014/main" id="{B605899D-732F-3244-9D85-01D62139AB69}"/>
              </a:ext>
            </a:extLst>
          </p:cNvPr>
          <p:cNvSpPr>
            <a:spLocks noGrp="1"/>
          </p:cNvSpPr>
          <p:nvPr>
            <p:ph type="body" sz="quarter" idx="19" hasCustomPrompt="1"/>
          </p:nvPr>
        </p:nvSpPr>
        <p:spPr>
          <a:xfrm>
            <a:off x="457200" y="4443408"/>
            <a:ext cx="2114550" cy="480060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14" name="Text Placeholder 13">
            <a:extLst>
              <a:ext uri="{FF2B5EF4-FFF2-40B4-BE49-F238E27FC236}">
                <a16:creationId xmlns:a16="http://schemas.microsoft.com/office/drawing/2014/main" id="{3375317C-9FD6-834B-8447-FB3ED521853C}"/>
              </a:ext>
            </a:extLst>
          </p:cNvPr>
          <p:cNvSpPr>
            <a:spLocks noGrp="1"/>
          </p:cNvSpPr>
          <p:nvPr>
            <p:ph type="body" sz="quarter" idx="20" hasCustomPrompt="1"/>
          </p:nvPr>
        </p:nvSpPr>
        <p:spPr>
          <a:xfrm>
            <a:off x="5214938" y="4443408"/>
            <a:ext cx="2114550" cy="480060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15" name="Text Placeholder 13">
            <a:extLst>
              <a:ext uri="{FF2B5EF4-FFF2-40B4-BE49-F238E27FC236}">
                <a16:creationId xmlns:a16="http://schemas.microsoft.com/office/drawing/2014/main" id="{D499287A-47D5-794A-8A80-1663E1E8BDEF}"/>
              </a:ext>
            </a:extLst>
          </p:cNvPr>
          <p:cNvSpPr>
            <a:spLocks noGrp="1"/>
          </p:cNvSpPr>
          <p:nvPr>
            <p:ph type="body" sz="quarter" idx="21" hasCustomPrompt="1"/>
          </p:nvPr>
        </p:nvSpPr>
        <p:spPr>
          <a:xfrm>
            <a:off x="2836069" y="4443408"/>
            <a:ext cx="2114550" cy="4800600"/>
          </a:xfrm>
          <a:prstGeom prst="rect">
            <a:avLst/>
          </a:prstGeom>
        </p:spPr>
        <p:txBody>
          <a:bodyPr lIns="0" tIns="0" rIns="457200" bIns="0"/>
          <a:lstStyle>
            <a:lvl1pPr marL="9525" indent="0">
              <a:lnSpc>
                <a:spcPct val="105000"/>
              </a:lnSpc>
              <a:spcBef>
                <a:spcPts val="0"/>
              </a:spcBef>
              <a:spcAft>
                <a:spcPts val="600"/>
              </a:spcAft>
              <a:buClr>
                <a:schemeClr val="accent1"/>
              </a:buClr>
              <a:buSzPct val="110000"/>
              <a:buNone/>
              <a:tabLst/>
              <a:defRPr sz="1050">
                <a:solidFill>
                  <a:schemeClr val="tx1"/>
                </a:solidFill>
              </a:defRPr>
            </a:lvl1pPr>
            <a:lvl2pPr marL="0" indent="-182880" defTabSz="182880">
              <a:lnSpc>
                <a:spcPct val="105000"/>
              </a:lnSpc>
              <a:spcBef>
                <a:spcPts val="0"/>
              </a:spcBef>
              <a:spcAft>
                <a:spcPts val="600"/>
              </a:spcAft>
              <a:buClr>
                <a:schemeClr val="accent1"/>
              </a:buClr>
              <a:buSzPct val="110000"/>
              <a:buFont typeface="Arial" panose="020B0604020202020204" pitchFamily="34" charset="0"/>
              <a:buChar char="•"/>
              <a:defRPr sz="1100" b="0" i="0">
                <a:solidFill>
                  <a:schemeClr val="tx1"/>
                </a:solidFill>
                <a:latin typeface="Gotham Book" pitchFamily="2" charset="0"/>
                <a:cs typeface="Gotham Book" pitchFamily="2" charset="0"/>
              </a:defRPr>
            </a:lvl2pPr>
            <a:lvl3pPr marL="384048" indent="-182880" defTabSz="182880" fontAlgn="ctr">
              <a:lnSpc>
                <a:spcPct val="105000"/>
              </a:lnSpc>
              <a:spcBef>
                <a:spcPts val="0"/>
              </a:spcBef>
              <a:spcAft>
                <a:spcPts val="600"/>
              </a:spcAft>
              <a:buClr>
                <a:schemeClr val="accent1"/>
              </a:buClr>
              <a:buSzPct val="100000"/>
              <a:buFont typeface="Wingdings" pitchFamily="2" charset="2"/>
              <a:buChar char="§"/>
              <a:defRPr sz="1100" b="0" i="0">
                <a:latin typeface="Gotham Book" pitchFamily="2" charset="0"/>
                <a:cs typeface="Gotham Book" pitchFamily="2" charset="0"/>
              </a:defRPr>
            </a:lvl3pPr>
            <a:lvl4pPr marL="658368" indent="-182880" defTabSz="182880">
              <a:lnSpc>
                <a:spcPct val="105000"/>
              </a:lnSpc>
              <a:spcBef>
                <a:spcPts val="0"/>
              </a:spcBef>
              <a:spcAft>
                <a:spcPts val="600"/>
              </a:spcAft>
              <a:buClr>
                <a:schemeClr val="accent1"/>
              </a:buClr>
              <a:buFont typeface="Courier New" panose="02070309020205020404" pitchFamily="49" charset="0"/>
              <a:buChar char="o"/>
              <a:defRPr sz="1100" b="0" i="0">
                <a:solidFill>
                  <a:schemeClr val="tx1"/>
                </a:solidFill>
                <a:latin typeface="Gotham Book" pitchFamily="2" charset="0"/>
                <a:cs typeface="Gotham Book" pitchFamily="2" charset="0"/>
              </a:defRPr>
            </a:lvl4pPr>
            <a:lvl5pPr marL="932688" indent="-182880" defTabSz="182880">
              <a:lnSpc>
                <a:spcPct val="105000"/>
              </a:lnSpc>
              <a:spcBef>
                <a:spcPts val="0"/>
              </a:spcBef>
              <a:spcAft>
                <a:spcPts val="600"/>
              </a:spcAft>
              <a:buClr>
                <a:schemeClr val="accent2"/>
              </a:buClr>
              <a:buSzPct val="90000"/>
              <a:defRPr sz="1100" b="0" i="0">
                <a:solidFill>
                  <a:schemeClr val="tx2"/>
                </a:solidFill>
                <a:latin typeface="Gotham Book" pitchFamily="2" charset="0"/>
                <a:cs typeface="Gotham Book" pitchFamily="2"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077475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5D4D78-BC44-BB40-83C9-6E1900D01981}"/>
              </a:ext>
            </a:extLst>
          </p:cNvPr>
          <p:cNvSpPr>
            <a:spLocks noGrp="1"/>
          </p:cNvSpPr>
          <p:nvPr>
            <p:ph type="sldNum" sz="quarter" idx="4"/>
          </p:nvPr>
        </p:nvSpPr>
        <p:spPr>
          <a:xfrm>
            <a:off x="3429000" y="9601200"/>
            <a:ext cx="914400" cy="228600"/>
          </a:xfrm>
          <a:prstGeom prst="rect">
            <a:avLst/>
          </a:prstGeom>
        </p:spPr>
        <p:txBody>
          <a:bodyPr vert="horz" lIns="91440" tIns="45720" rIns="91440" bIns="45720" rtlCol="0" anchor="ctr"/>
          <a:lstStyle>
            <a:lvl1pPr algn="ctr">
              <a:defRPr sz="800" b="0" i="0">
                <a:solidFill>
                  <a:schemeClr val="tx2"/>
                </a:solidFill>
                <a:latin typeface="Gotham Book" pitchFamily="2" charset="0"/>
                <a:cs typeface="Gotham Book" pitchFamily="2" charset="0"/>
              </a:defRPr>
            </a:lvl1pPr>
          </a:lstStyle>
          <a:p>
            <a:fld id="{88430A27-392C-DF43-972F-7EE72651D5F0}" type="slidenum">
              <a:rPr lang="en-US" smtClean="0"/>
              <a:pPr/>
              <a:t>‹#›</a:t>
            </a:fld>
            <a:endParaRPr lang="en-US" dirty="0"/>
          </a:p>
        </p:txBody>
      </p:sp>
      <p:pic>
        <p:nvPicPr>
          <p:cNvPr id="3" name="Picture 2">
            <a:extLst>
              <a:ext uri="{FF2B5EF4-FFF2-40B4-BE49-F238E27FC236}">
                <a16:creationId xmlns:a16="http://schemas.microsoft.com/office/drawing/2014/main" id="{1832ED33-AFDE-4140-99F8-CF498EE20B77}"/>
              </a:ext>
            </a:extLst>
          </p:cNvPr>
          <p:cNvPicPr>
            <a:picLocks noChangeAspect="1"/>
          </p:cNvPicPr>
          <p:nvPr userDrawn="1"/>
        </p:nvPicPr>
        <p:blipFill>
          <a:blip r:embed="rId6"/>
          <a:stretch>
            <a:fillRect/>
          </a:stretch>
        </p:blipFill>
        <p:spPr>
          <a:xfrm>
            <a:off x="5989320" y="228600"/>
            <a:ext cx="1329528" cy="457200"/>
          </a:xfrm>
          <a:prstGeom prst="rect">
            <a:avLst/>
          </a:prstGeom>
        </p:spPr>
      </p:pic>
      <p:sp>
        <p:nvSpPr>
          <p:cNvPr id="4" name="Rectangle 3">
            <a:extLst>
              <a:ext uri="{FF2B5EF4-FFF2-40B4-BE49-F238E27FC236}">
                <a16:creationId xmlns:a16="http://schemas.microsoft.com/office/drawing/2014/main" id="{45A52A2B-5263-F541-8AD3-404EEBC857EE}"/>
              </a:ext>
            </a:extLst>
          </p:cNvPr>
          <p:cNvSpPr/>
          <p:nvPr userDrawn="1"/>
        </p:nvSpPr>
        <p:spPr>
          <a:xfrm>
            <a:off x="0" y="9482328"/>
            <a:ext cx="2587752" cy="118872"/>
          </a:xfrm>
          <a:prstGeom prst="rect">
            <a:avLst/>
          </a:prstGeom>
          <a:solidFill>
            <a:srgbClr val="F26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39B4A1A7-AD1E-B147-8448-388CCC68958E}"/>
              </a:ext>
            </a:extLst>
          </p:cNvPr>
          <p:cNvSpPr/>
          <p:nvPr userDrawn="1"/>
        </p:nvSpPr>
        <p:spPr>
          <a:xfrm>
            <a:off x="2587752" y="9482328"/>
            <a:ext cx="2596896" cy="118872"/>
          </a:xfrm>
          <a:prstGeom prst="rect">
            <a:avLst/>
          </a:prstGeom>
          <a:solidFill>
            <a:srgbClr val="FDB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Rectangle 6">
            <a:extLst>
              <a:ext uri="{FF2B5EF4-FFF2-40B4-BE49-F238E27FC236}">
                <a16:creationId xmlns:a16="http://schemas.microsoft.com/office/drawing/2014/main" id="{C5A1D05F-91C5-3A44-9951-206B49D63331}"/>
              </a:ext>
            </a:extLst>
          </p:cNvPr>
          <p:cNvSpPr/>
          <p:nvPr userDrawn="1"/>
        </p:nvSpPr>
        <p:spPr>
          <a:xfrm>
            <a:off x="5184648" y="9482328"/>
            <a:ext cx="2587752" cy="118872"/>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803603968"/>
      </p:ext>
    </p:extLst>
  </p:cSld>
  <p:clrMap bg1="lt1" tx1="dk1" bg2="lt2" tx2="dk2" accent1="accent1" accent2="accent2" accent3="accent3" accent4="accent4" accent5="accent5" accent6="accent6" hlink="hlink" folHlink="folHlink"/>
  <p:sldLayoutIdLst>
    <p:sldLayoutId id="2147483725" r:id="rId1"/>
    <p:sldLayoutId id="2147483718" r:id="rId2"/>
    <p:sldLayoutId id="2147483719" r:id="rId3"/>
    <p:sldLayoutId id="214748372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estpractices.nokidhungry.org/resource/innovative-breakfast-delivery-options"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bestpractices.nokidhungry.org/sites/default/files/media/ChronicAbsenteeism_ResearchBrief_2.pdf" TargetMode="External"/><Relationship Id="rId2" Type="http://schemas.openxmlformats.org/officeDocument/2006/relationships/hyperlink" Target="https://bestpractices.nokidhungry.org/resource/teacher-guide-classroom-set-and-clean" TargetMode="External"/><Relationship Id="rId1" Type="http://schemas.openxmlformats.org/officeDocument/2006/relationships/slideLayout" Target="../slideLayouts/slideLayout2.xml"/><Relationship Id="rId6" Type="http://schemas.openxmlformats.org/officeDocument/2006/relationships/hyperlink" Target="https://moveforhunger.org/hunger-is-a-racial-equity-issue" TargetMode="External"/><Relationship Id="rId5" Type="http://schemas.openxmlformats.org/officeDocument/2006/relationships/hyperlink" Target="https://doi.org/10.1016/j.jand.2018.01.010" TargetMode="External"/><Relationship Id="rId4" Type="http://schemas.openxmlformats.org/officeDocument/2006/relationships/hyperlink" Target="http://frac.org/wp-content/uploads/how_it_works_bic_fact_she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hild making a hand gesture&#10;&#10;Description automatically generated">
            <a:extLst>
              <a:ext uri="{FF2B5EF4-FFF2-40B4-BE49-F238E27FC236}">
                <a16:creationId xmlns:a16="http://schemas.microsoft.com/office/drawing/2014/main" id="{71EE5599-C026-24FB-BC9A-D03561E4D259}"/>
              </a:ext>
            </a:extLst>
          </p:cNvPr>
          <p:cNvPicPr>
            <a:picLocks noGrp="1" noChangeAspect="1"/>
          </p:cNvPicPr>
          <p:nvPr>
            <p:ph type="pic" sz="quarter" idx="15"/>
          </p:nvPr>
        </p:nvPicPr>
        <p:blipFill rotWithShape="1">
          <a:blip r:embed="rId2"/>
          <a:srcRect l="-92" t="20920" r="92" b="19613"/>
          <a:stretch/>
        </p:blipFill>
        <p:spPr>
          <a:xfrm>
            <a:off x="0" y="0"/>
            <a:ext cx="7772400" cy="3081528"/>
          </a:xfrm>
        </p:spPr>
      </p:pic>
      <p:sp>
        <p:nvSpPr>
          <p:cNvPr id="3" name="Picture Placeholder 2"/>
          <p:cNvSpPr>
            <a:spLocks noGrp="1"/>
          </p:cNvSpPr>
          <p:nvPr>
            <p:ph type="pic" sz="quarter" idx="16"/>
          </p:nvPr>
        </p:nvSpPr>
        <p:spPr/>
        <p:txBody>
          <a:bodyPr/>
          <a:lstStyle/>
          <a:p>
            <a:endParaRPr lang="en-US"/>
          </a:p>
        </p:txBody>
      </p:sp>
      <p:sp>
        <p:nvSpPr>
          <p:cNvPr id="4" name="Title 3"/>
          <p:cNvSpPr>
            <a:spLocks noGrp="1"/>
          </p:cNvSpPr>
          <p:nvPr>
            <p:ph type="ctrTitle"/>
          </p:nvPr>
        </p:nvSpPr>
        <p:spPr>
          <a:xfrm>
            <a:off x="0" y="3325935"/>
            <a:ext cx="7772400" cy="914400"/>
          </a:xfrm>
        </p:spPr>
        <p:txBody>
          <a:bodyPr/>
          <a:lstStyle/>
          <a:p>
            <a:pPr marL="0" marR="0" algn="ctr">
              <a:lnSpc>
                <a:spcPct val="114000"/>
              </a:lnSpc>
              <a:spcBef>
                <a:spcPts val="0"/>
              </a:spcBef>
              <a:spcAft>
                <a:spcPts val="360"/>
              </a:spcAft>
            </a:pPr>
            <a:r>
              <a:rPr lang="en-US" cap="all" spc="-45" dirty="0">
                <a:solidFill>
                  <a:srgbClr val="63C8CC"/>
                </a:solidFill>
                <a:effectLst/>
                <a:latin typeface="Gotham Bold"/>
                <a:ea typeface="MS Mincho" panose="02020609040205080304" pitchFamily="49" charset="-128"/>
                <a:cs typeface="Gotham-Medium"/>
              </a:rPr>
              <a:t>TALKING POINTS FOR Introducing</a:t>
            </a:r>
            <a:br>
              <a:rPr lang="en-US" spc="-45" dirty="0">
                <a:solidFill>
                  <a:srgbClr val="63C8CC"/>
                </a:solidFill>
                <a:effectLst/>
                <a:latin typeface="Gotham Bold"/>
                <a:ea typeface="MS Mincho" panose="02020609040205080304" pitchFamily="49" charset="-128"/>
                <a:cs typeface="Gotham-Medium"/>
              </a:rPr>
            </a:br>
            <a:r>
              <a:rPr lang="en-US" cap="all" spc="-45" dirty="0">
                <a:solidFill>
                  <a:srgbClr val="63C8CC"/>
                </a:solidFill>
                <a:effectLst/>
                <a:latin typeface="Gotham Bold"/>
                <a:ea typeface="MS Mincho" panose="02020609040205080304" pitchFamily="49" charset="-128"/>
                <a:cs typeface="Gotham-Medium"/>
              </a:rPr>
              <a:t>breakfast after the bell TO SCHOOL STAKEHOLDERS</a:t>
            </a:r>
            <a:br>
              <a:rPr lang="en-US" sz="1800" spc="-45" dirty="0">
                <a:solidFill>
                  <a:srgbClr val="F26721"/>
                </a:solidFill>
                <a:effectLst/>
                <a:latin typeface="Gotham-Medium"/>
                <a:ea typeface="MS Mincho" panose="02020609040205080304" pitchFamily="49" charset="-128"/>
                <a:cs typeface="Gotham-Medium"/>
              </a:rPr>
            </a:br>
            <a:endParaRPr lang="en-US" dirty="0"/>
          </a:p>
        </p:txBody>
      </p:sp>
      <p:sp>
        <p:nvSpPr>
          <p:cNvPr id="6" name="Text Placeholder 5"/>
          <p:cNvSpPr>
            <a:spLocks noGrp="1" noRot="1" noMove="1" noResize="1" noEditPoints="1" noAdjustHandles="1" noChangeArrowheads="1" noChangeShapeType="1"/>
          </p:cNvSpPr>
          <p:nvPr>
            <p:ph type="body" sz="quarter" idx="20"/>
          </p:nvPr>
        </p:nvSpPr>
        <p:spPr>
          <a:xfrm>
            <a:off x="379500" y="4100328"/>
            <a:ext cx="7013399" cy="4800600"/>
          </a:xfrm>
        </p:spPr>
        <p:txBody>
          <a:bodyPr/>
          <a:lstStyle/>
          <a:p>
            <a:pPr marL="0" marR="0">
              <a:lnSpc>
                <a:spcPct val="114000"/>
              </a:lnSpc>
              <a:spcBef>
                <a:spcPts val="0"/>
              </a:spcBef>
              <a:spcAft>
                <a:spcPts val="0"/>
              </a:spcAft>
            </a:pPr>
            <a:r>
              <a:rPr lang="en-US" sz="1200" dirty="0">
                <a:solidFill>
                  <a:srgbClr val="625C58"/>
                </a:solidFill>
                <a:effectLst/>
                <a:latin typeface="Gotham Book"/>
                <a:ea typeface="MS Mincho" panose="02020609040205080304" pitchFamily="49" charset="-128"/>
                <a:cs typeface="Times New Roman" panose="02020603050405020304" pitchFamily="18" charset="0"/>
              </a:rPr>
              <a:t>These talking points will help you get started as you plan to introduce school stakeholders—including teachers, principals, and superintendents— to Breakfast After the Bell. To use these talking points most effectively, personalize them by highlighting examples of successful Breakfast After the Bell programs happening at schools in your district or across your state.</a:t>
            </a:r>
          </a:p>
          <a:p>
            <a:pPr marL="0" marR="0">
              <a:lnSpc>
                <a:spcPct val="114000"/>
              </a:lnSpc>
              <a:spcBef>
                <a:spcPts val="0"/>
              </a:spcBef>
              <a:spcAft>
                <a:spcPts val="0"/>
              </a:spcAft>
            </a:pPr>
            <a:r>
              <a:rPr lang="en-US" sz="1200" dirty="0">
                <a:solidFill>
                  <a:srgbClr val="343433"/>
                </a:solidFill>
                <a:effectLst/>
                <a:latin typeface="Gotham Book"/>
                <a:ea typeface="MS Mincho" panose="02020609040205080304" pitchFamily="49" charset="-128"/>
                <a:cs typeface="Times New Roman" panose="02020603050405020304" pitchFamily="18" charset="0"/>
              </a:rPr>
              <a:t> </a:t>
            </a:r>
            <a:endParaRPr lang="en-US" sz="1200" dirty="0">
              <a:effectLst/>
              <a:latin typeface="Gotham Book"/>
              <a:ea typeface="MS Mincho" panose="02020609040205080304" pitchFamily="49" charset="-128"/>
              <a:cs typeface="Times New Roman" panose="02020603050405020304" pitchFamily="18" charset="0"/>
            </a:endParaRPr>
          </a:p>
          <a:p>
            <a:pPr marL="0" marR="0">
              <a:lnSpc>
                <a:spcPct val="114000"/>
              </a:lnSpc>
              <a:spcBef>
                <a:spcPts val="0"/>
              </a:spcBef>
              <a:spcAft>
                <a:spcPts val="0"/>
              </a:spcAft>
            </a:pPr>
            <a:r>
              <a:rPr lang="en-US" sz="1300" b="1" dirty="0">
                <a:solidFill>
                  <a:srgbClr val="EA688E"/>
                </a:solidFill>
                <a:effectLst/>
                <a:latin typeface="Gotham Book"/>
                <a:ea typeface="MS Mincho" panose="02020609040205080304" pitchFamily="49" charset="-128"/>
                <a:cs typeface="Times New Roman" panose="02020603050405020304" pitchFamily="18" charset="0"/>
              </a:rPr>
              <a:t>ABOUT BREAKFAST AFTER THE BELL</a:t>
            </a:r>
          </a:p>
          <a:p>
            <a:pPr marL="0" marR="0">
              <a:lnSpc>
                <a:spcPct val="114000"/>
              </a:lnSpc>
              <a:spcBef>
                <a:spcPts val="0"/>
              </a:spcBef>
              <a:spcAft>
                <a:spcPts val="0"/>
              </a:spcAft>
            </a:pPr>
            <a:endParaRPr lang="en-US" sz="600" dirty="0">
              <a:solidFill>
                <a:srgbClr val="625C58"/>
              </a:solidFill>
              <a:effectLst/>
              <a:latin typeface="Gotham Book"/>
              <a:ea typeface="MS Mincho" panose="02020609040205080304" pitchFamily="49" charset="-128"/>
              <a:cs typeface="Times New Roman" panose="02020603050405020304" pitchFamily="18" charset="0"/>
            </a:endParaRPr>
          </a:p>
          <a:p>
            <a:pPr marL="0" marR="0">
              <a:lnSpc>
                <a:spcPct val="114000"/>
              </a:lnSpc>
              <a:spcBef>
                <a:spcPts val="0"/>
              </a:spcBef>
              <a:spcAft>
                <a:spcPts val="0"/>
              </a:spcAft>
            </a:pPr>
            <a:r>
              <a:rPr lang="en-US" sz="1200" dirty="0">
                <a:solidFill>
                  <a:srgbClr val="625C58"/>
                </a:solidFill>
                <a:effectLst/>
                <a:latin typeface="Gotham Book"/>
                <a:ea typeface="MS Mincho" panose="02020609040205080304" pitchFamily="49" charset="-128"/>
                <a:cs typeface="Times New Roman" panose="02020603050405020304" pitchFamily="18" charset="0"/>
              </a:rPr>
              <a:t>Breakfast After the Bell, where breakfast is served after the official start of the school day, is one of the most effective ways to significantly boost school breakfast participation. Breakfast After the Bell shifts the time breakfast is served so that it’s a part of the school day, like lunch, and moves breakfast from the </a:t>
            </a:r>
            <a:r>
              <a:rPr lang="en-US" sz="1200" dirty="0">
                <a:solidFill>
                  <a:srgbClr val="625C58"/>
                </a:solidFill>
                <a:latin typeface="Gotham Book"/>
                <a:ea typeface="MS Mincho" panose="02020609040205080304" pitchFamily="49" charset="-128"/>
                <a:cs typeface="Times New Roman" panose="02020603050405020304" pitchFamily="18" charset="0"/>
              </a:rPr>
              <a:t>cafeteria to where students are, like classrooms and common areas. Learn more about the three models of Breakfast After the Bell in our </a:t>
            </a:r>
            <a:r>
              <a:rPr lang="en-US" sz="1200" dirty="0">
                <a:solidFill>
                  <a:srgbClr val="625C58"/>
                </a:solidFill>
                <a:latin typeface="Gotham Book"/>
                <a:ea typeface="MS Mincho" panose="02020609040205080304" pitchFamily="49" charset="-128"/>
                <a:cs typeface="Times New Roman" panose="02020603050405020304" pitchFamily="18" charset="0"/>
                <a:hlinkClick r:id="rId3"/>
              </a:rPr>
              <a:t>Innovative Breakfast Delivery Options </a:t>
            </a:r>
            <a:r>
              <a:rPr lang="en-US" sz="1200" dirty="0">
                <a:solidFill>
                  <a:srgbClr val="625C58"/>
                </a:solidFill>
                <a:latin typeface="Gotham Book"/>
                <a:ea typeface="MS Mincho" panose="02020609040205080304" pitchFamily="49" charset="-128"/>
                <a:cs typeface="Times New Roman" panose="02020603050405020304" pitchFamily="18" charset="0"/>
              </a:rPr>
              <a:t>resource.</a:t>
            </a:r>
          </a:p>
          <a:p>
            <a:pPr marL="0" marR="0">
              <a:lnSpc>
                <a:spcPct val="114000"/>
              </a:lnSpc>
              <a:spcBef>
                <a:spcPts val="0"/>
              </a:spcBef>
              <a:spcAft>
                <a:spcPts val="0"/>
              </a:spcAft>
            </a:pPr>
            <a:endParaRPr lang="en-US" sz="600" dirty="0">
              <a:solidFill>
                <a:srgbClr val="625C58"/>
              </a:solidFill>
              <a:latin typeface="Gotham Book"/>
              <a:ea typeface="MS Mincho" panose="02020609040205080304" pitchFamily="49" charset="-128"/>
              <a:cs typeface="Times New Roman" panose="02020603050405020304" pitchFamily="18" charset="0"/>
            </a:endParaRPr>
          </a:p>
          <a:p>
            <a:pPr marL="0" marR="0">
              <a:lnSpc>
                <a:spcPct val="114000"/>
              </a:lnSpc>
              <a:spcBef>
                <a:spcPts val="0"/>
              </a:spcBef>
              <a:spcAft>
                <a:spcPts val="0"/>
              </a:spcAft>
            </a:pPr>
            <a:r>
              <a:rPr lang="en-US" sz="1300" b="1" dirty="0">
                <a:solidFill>
                  <a:srgbClr val="EA688E"/>
                </a:solidFill>
                <a:effectLst/>
                <a:latin typeface="Gotham Book"/>
                <a:ea typeface="MS Mincho" panose="02020609040205080304" pitchFamily="49" charset="-128"/>
                <a:cs typeface="Times New Roman" panose="02020603050405020304" pitchFamily="18" charset="0"/>
              </a:rPr>
              <a:t>WHAT TO SAY TO ALL SCHOOL STAKEHOLDERS</a:t>
            </a:r>
          </a:p>
          <a:p>
            <a:pPr marL="0" marR="0">
              <a:lnSpc>
                <a:spcPct val="114000"/>
              </a:lnSpc>
              <a:spcBef>
                <a:spcPts val="0"/>
              </a:spcBef>
              <a:spcAft>
                <a:spcPts val="0"/>
              </a:spcAft>
            </a:pPr>
            <a:endParaRPr lang="en-US" sz="600" dirty="0">
              <a:effectLst/>
              <a:latin typeface="Gotham Book"/>
              <a:ea typeface="MS Mincho" panose="02020609040205080304" pitchFamily="49" charset="-128"/>
              <a:cs typeface="Times New Roman" panose="02020603050405020304" pitchFamily="18" charset="0"/>
            </a:endParaRPr>
          </a:p>
          <a:p>
            <a:pPr marL="342900" marR="0" lvl="0" indent="-342900">
              <a:lnSpc>
                <a:spcPct val="114000"/>
              </a:lnSpc>
              <a:spcBef>
                <a:spcPts val="0"/>
              </a:spcBef>
              <a:spcAft>
                <a:spcPts val="0"/>
              </a:spcAft>
              <a:buFont typeface="Wingdings" panose="05000000000000000000" pitchFamily="2" charset="2"/>
              <a:buChar char=""/>
            </a:pPr>
            <a:r>
              <a:rPr lang="en-US" sz="1200" b="1" dirty="0">
                <a:solidFill>
                  <a:srgbClr val="F26722"/>
                </a:solidFill>
                <a:effectLst/>
                <a:latin typeface="Gotham Book"/>
                <a:ea typeface="MS Mincho" panose="02020609040205080304" pitchFamily="49" charset="-128"/>
                <a:cs typeface="Times New Roman" panose="02020603050405020304" pitchFamily="18" charset="0"/>
              </a:rPr>
              <a:t>Breakfast After the Bell reaches more students than traditional cafeteria breakfast. </a:t>
            </a:r>
            <a:r>
              <a:rPr lang="en-US" sz="1200" dirty="0">
                <a:solidFill>
                  <a:srgbClr val="625C58"/>
                </a:solidFill>
                <a:effectLst/>
                <a:latin typeface="Gotham Book"/>
                <a:ea typeface="MS Mincho" panose="02020609040205080304" pitchFamily="49" charset="-128"/>
                <a:cs typeface="Times New Roman" panose="02020603050405020304" pitchFamily="18" charset="0"/>
              </a:rPr>
              <a:t>Fewer than half the kids who get a free or reduced-price school lunch, on average, get a free or reduced-price breakfast. Multiple barriers prevent students from accessing traditional cafeteria breakfast; Breakfast After the Bell addresses those barriers and enables more kids to start the day with a nutritious meal. </a:t>
            </a:r>
          </a:p>
          <a:p>
            <a:pPr marL="342900" indent="-342900">
              <a:lnSpc>
                <a:spcPct val="114000"/>
              </a:lnSpc>
              <a:spcAft>
                <a:spcPts val="0"/>
              </a:spcAft>
              <a:buFont typeface="Wingdings" panose="05000000000000000000" pitchFamily="2" charset="2"/>
              <a:buChar char=""/>
            </a:pPr>
            <a:r>
              <a:rPr lang="en-US" sz="1200" b="1" dirty="0">
                <a:solidFill>
                  <a:srgbClr val="F26722"/>
                </a:solidFill>
                <a:effectLst/>
                <a:latin typeface="Gotham Book"/>
                <a:ea typeface="MS Mincho" panose="02020609040205080304" pitchFamily="49" charset="-128"/>
                <a:cs typeface="Times New Roman" panose="02020603050405020304" pitchFamily="18" charset="0"/>
              </a:rPr>
              <a:t>Kids who eat school breakfast are more likely to have a better overall diet</a:t>
            </a:r>
            <a:r>
              <a:rPr lang="en-US" sz="1200" dirty="0">
                <a:solidFill>
                  <a:srgbClr val="343433"/>
                </a:solidFill>
                <a:effectLst/>
                <a:latin typeface="Gotham Book"/>
                <a:ea typeface="MS Mincho" panose="02020609040205080304" pitchFamily="49" charset="-128"/>
                <a:cs typeface="Times New Roman" panose="02020603050405020304" pitchFamily="18" charset="0"/>
              </a:rPr>
              <a:t>. </a:t>
            </a:r>
            <a:r>
              <a:rPr lang="en-US" sz="1200" dirty="0">
                <a:solidFill>
                  <a:srgbClr val="625C58"/>
                </a:solidFill>
                <a:effectLst/>
                <a:latin typeface="Gotham Book"/>
                <a:ea typeface="Times New Roman" panose="02020603050405020304" pitchFamily="18" charset="0"/>
              </a:rPr>
              <a:t>Students who participate daily in school breakfast are more likely to consume milk, whole grains, and fruit as part of their breakfast, compared to students who never or less frequently eat school breakfast.</a:t>
            </a:r>
            <a:r>
              <a:rPr lang="en-US" sz="1200" baseline="30000" dirty="0">
                <a:solidFill>
                  <a:srgbClr val="625C58"/>
                </a:solidFill>
                <a:effectLst/>
                <a:latin typeface="Gotham Book"/>
                <a:ea typeface="Times New Roman" panose="02020603050405020304" pitchFamily="18" charset="0"/>
              </a:rPr>
              <a:t>1</a:t>
            </a:r>
            <a:endParaRPr lang="en-US" sz="1200" baseline="30000" dirty="0">
              <a:solidFill>
                <a:srgbClr val="625C58"/>
              </a:solidFill>
              <a:effectLst/>
              <a:latin typeface="Gotham Book"/>
              <a:ea typeface="Calibri" panose="020F0502020204030204" pitchFamily="34" charset="0"/>
            </a:endParaRPr>
          </a:p>
          <a:p>
            <a:pPr marL="342900" indent="-342900">
              <a:lnSpc>
                <a:spcPct val="114000"/>
              </a:lnSpc>
              <a:spcAft>
                <a:spcPts val="0"/>
              </a:spcAft>
              <a:buFont typeface="Wingdings" panose="05000000000000000000" pitchFamily="2" charset="2"/>
              <a:buChar char=""/>
            </a:pPr>
            <a:r>
              <a:rPr lang="en-US" sz="1200" b="1" dirty="0">
                <a:solidFill>
                  <a:srgbClr val="F26722"/>
                </a:solidFill>
                <a:effectLst/>
                <a:latin typeface="Gotham Book"/>
                <a:ea typeface="MS Mincho" panose="02020609040205080304" pitchFamily="49" charset="-128"/>
                <a:cs typeface="Times New Roman" panose="02020603050405020304" pitchFamily="18" charset="0"/>
              </a:rPr>
              <a:t>Access to school breakfast is a racial equity issue. </a:t>
            </a:r>
            <a:r>
              <a:rPr lang="en-US" sz="1200" dirty="0">
                <a:solidFill>
                  <a:srgbClr val="625C58"/>
                </a:solidFill>
                <a:effectLst/>
                <a:latin typeface="Gotham Book"/>
                <a:ea typeface="MS Mincho" panose="02020609040205080304" pitchFamily="49" charset="-128"/>
                <a:cs typeface="Times New Roman" panose="02020603050405020304" pitchFamily="18" charset="0"/>
              </a:rPr>
              <a:t>People of color deal with poverty and food insecurity at a much higher rate than white people. For example, Black people are two times more likely to experience poverty than the overall population of the United States.</a:t>
            </a:r>
            <a:r>
              <a:rPr lang="en-US" sz="1200" baseline="30000" dirty="0">
                <a:solidFill>
                  <a:srgbClr val="625C58"/>
                </a:solidFill>
                <a:effectLst/>
                <a:latin typeface="Gotham Book"/>
                <a:ea typeface="MS Mincho" panose="02020609040205080304" pitchFamily="49" charset="-128"/>
                <a:cs typeface="Times New Roman" panose="02020603050405020304" pitchFamily="18" charset="0"/>
              </a:rPr>
              <a:t>2 </a:t>
            </a:r>
            <a:r>
              <a:rPr lang="en-US" sz="1200" dirty="0">
                <a:solidFill>
                  <a:srgbClr val="625C58"/>
                </a:solidFill>
                <a:effectLst/>
                <a:latin typeface="Gotham Book"/>
                <a:ea typeface="MS Mincho" panose="02020609040205080304" pitchFamily="49" charset="-128"/>
                <a:cs typeface="Times New Roman" panose="02020603050405020304" pitchFamily="18" charset="0"/>
              </a:rPr>
              <a:t>Breakfast After the Bell ensures all students have the opportunity to start their day fueled up </a:t>
            </a:r>
            <a:r>
              <a:rPr lang="en-US" sz="1200">
                <a:solidFill>
                  <a:srgbClr val="625C58"/>
                </a:solidFill>
                <a:effectLst/>
                <a:latin typeface="Gotham Book"/>
                <a:ea typeface="MS Mincho" panose="02020609040205080304" pitchFamily="49" charset="-128"/>
                <a:cs typeface="Times New Roman" panose="02020603050405020304" pitchFamily="18" charset="0"/>
              </a:rPr>
              <a:t>and ready to </a:t>
            </a:r>
            <a:r>
              <a:rPr lang="en-US" sz="1200" dirty="0">
                <a:solidFill>
                  <a:srgbClr val="625C58"/>
                </a:solidFill>
                <a:effectLst/>
                <a:latin typeface="Gotham Book"/>
                <a:ea typeface="MS Mincho" panose="02020609040205080304" pitchFamily="49" charset="-128"/>
                <a:cs typeface="Times New Roman" panose="02020603050405020304" pitchFamily="18" charset="0"/>
              </a:rPr>
              <a:t>learn.</a:t>
            </a:r>
            <a:endParaRPr lang="en-US" sz="1200" dirty="0">
              <a:effectLst/>
              <a:latin typeface="Gotham Book"/>
              <a:ea typeface="MS Mincho" panose="02020609040205080304" pitchFamily="49" charset="-128"/>
              <a:cs typeface="Times New Roman" panose="02020603050405020304" pitchFamily="18" charset="0"/>
            </a:endParaRPr>
          </a:p>
          <a:p>
            <a:pPr marL="342900" marR="0" lvl="0" indent="-342900">
              <a:lnSpc>
                <a:spcPct val="114000"/>
              </a:lnSpc>
              <a:spcBef>
                <a:spcPts val="0"/>
              </a:spcBef>
              <a:spcAft>
                <a:spcPts val="0"/>
              </a:spcAft>
              <a:buFont typeface="Wingdings" panose="05000000000000000000" pitchFamily="2" charset="2"/>
              <a:buChar char=""/>
            </a:pPr>
            <a:endParaRPr lang="en-US" sz="1200" dirty="0">
              <a:effectLst/>
              <a:latin typeface="Gotham Book"/>
              <a:ea typeface="MS Mincho" panose="02020609040205080304" pitchFamily="49" charset="-128"/>
              <a:cs typeface="Times New Roman" panose="02020603050405020304" pitchFamily="18" charset="0"/>
            </a:endParaRPr>
          </a:p>
          <a:p>
            <a:pPr marL="0" marR="0">
              <a:lnSpc>
                <a:spcPct val="114000"/>
              </a:lnSpc>
              <a:spcBef>
                <a:spcPts val="0"/>
              </a:spcBef>
              <a:spcAft>
                <a:spcPts val="0"/>
              </a:spcAft>
            </a:pPr>
            <a:endParaRPr lang="en-US" sz="1200" dirty="0">
              <a:solidFill>
                <a:srgbClr val="625C58"/>
              </a:solidFill>
              <a:effectLst/>
              <a:latin typeface="Gotham Book"/>
              <a:ea typeface="MS Mincho" panose="02020609040205080304" pitchFamily="49" charset="-128"/>
              <a:cs typeface="Times New Roman" panose="02020603050405020304" pitchFamily="18" charset="0"/>
            </a:endParaRPr>
          </a:p>
          <a:p>
            <a:pPr marL="0" marR="0">
              <a:lnSpc>
                <a:spcPct val="114000"/>
              </a:lnSpc>
              <a:spcBef>
                <a:spcPts val="0"/>
              </a:spcBef>
              <a:spcAft>
                <a:spcPts val="0"/>
              </a:spcAft>
            </a:pPr>
            <a:endParaRPr lang="en-US" sz="600" dirty="0">
              <a:solidFill>
                <a:srgbClr val="625C58"/>
              </a:solidFill>
              <a:effectLst/>
              <a:latin typeface="Gotham Book"/>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2587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70933" y="704850"/>
            <a:ext cx="7258756" cy="7705725"/>
          </a:xfrm>
        </p:spPr>
        <p:txBody>
          <a:bodyPr/>
          <a:lstStyle/>
          <a:p>
            <a:pPr marL="0" marR="0">
              <a:lnSpc>
                <a:spcPct val="114000"/>
              </a:lnSpc>
              <a:spcBef>
                <a:spcPts val="0"/>
              </a:spcBef>
              <a:spcAft>
                <a:spcPts val="0"/>
              </a:spcAft>
            </a:pPr>
            <a:r>
              <a:rPr lang="en-US" sz="1300" dirty="0">
                <a:solidFill>
                  <a:srgbClr val="EA688E"/>
                </a:solidFill>
                <a:effectLst/>
                <a:latin typeface="Gotham Book"/>
                <a:ea typeface="MS Mincho" panose="02020609040205080304" pitchFamily="49" charset="-128"/>
                <a:cs typeface="Times New Roman" panose="02020603050405020304" pitchFamily="18" charset="0"/>
              </a:rPr>
              <a:t> </a:t>
            </a:r>
            <a:r>
              <a:rPr lang="en-US" sz="1300" b="1" dirty="0">
                <a:solidFill>
                  <a:srgbClr val="EA688E"/>
                </a:solidFill>
                <a:effectLst/>
                <a:latin typeface="Gotham Book"/>
                <a:ea typeface="MS Mincho" panose="02020609040205080304" pitchFamily="49" charset="-128"/>
                <a:cs typeface="Times New Roman" panose="02020603050405020304" pitchFamily="18" charset="0"/>
              </a:rPr>
              <a:t>WHAT TO SAY TO TEACHERS</a:t>
            </a:r>
          </a:p>
          <a:p>
            <a:pPr marL="0" marR="0">
              <a:lnSpc>
                <a:spcPct val="114000"/>
              </a:lnSpc>
              <a:spcBef>
                <a:spcPts val="0"/>
              </a:spcBef>
              <a:spcAft>
                <a:spcPts val="0"/>
              </a:spcAft>
            </a:pPr>
            <a:endParaRPr lang="en-US" sz="600" dirty="0">
              <a:effectLst/>
              <a:latin typeface="Gotham Book"/>
              <a:ea typeface="MS Mincho" panose="02020609040205080304" pitchFamily="49" charset="-128"/>
              <a:cs typeface="Times New Roman" panose="02020603050405020304" pitchFamily="18" charset="0"/>
            </a:endParaRPr>
          </a:p>
          <a:p>
            <a:pPr marL="342900" marR="0" lvl="0" indent="-342900">
              <a:lnSpc>
                <a:spcPct val="114000"/>
              </a:lnSpc>
              <a:spcBef>
                <a:spcPts val="0"/>
              </a:spcBef>
              <a:spcAft>
                <a:spcPts val="0"/>
              </a:spcAft>
              <a:buFont typeface="Wingdings" panose="05000000000000000000" pitchFamily="2" charset="2"/>
              <a:buChar char=""/>
            </a:pPr>
            <a:r>
              <a:rPr lang="en-US" sz="1200" b="1" dirty="0">
                <a:solidFill>
                  <a:srgbClr val="F26722"/>
                </a:solidFill>
                <a:latin typeface="Gotham Book"/>
                <a:ea typeface="MS Mincho" panose="02020609040205080304" pitchFamily="49" charset="-128"/>
                <a:cs typeface="Times New Roman" panose="02020603050405020304" pitchFamily="18" charset="0"/>
              </a:rPr>
              <a:t>Eating breakfast in the classroom </a:t>
            </a:r>
            <a:r>
              <a:rPr lang="en-US" sz="1200" b="1" dirty="0">
                <a:solidFill>
                  <a:srgbClr val="F26722"/>
                </a:solidFill>
                <a:effectLst/>
                <a:latin typeface="Gotham Book"/>
                <a:ea typeface="MS Mincho" panose="02020609040205080304" pitchFamily="49" charset="-128"/>
                <a:cs typeface="Times New Roman" panose="02020603050405020304" pitchFamily="18" charset="0"/>
              </a:rPr>
              <a:t>does not take away from instructional time.</a:t>
            </a:r>
            <a:r>
              <a:rPr lang="en-US" sz="1200" dirty="0">
                <a:solidFill>
                  <a:srgbClr val="F26722"/>
                </a:solidFill>
                <a:effectLst/>
                <a:latin typeface="Gotham Book"/>
                <a:ea typeface="MS Mincho" panose="02020609040205080304" pitchFamily="49" charset="-128"/>
                <a:cs typeface="Times New Roman" panose="02020603050405020304" pitchFamily="18" charset="0"/>
              </a:rPr>
              <a:t> </a:t>
            </a:r>
            <a:r>
              <a:rPr lang="en-US" sz="1200" dirty="0">
                <a:solidFill>
                  <a:srgbClr val="625C58"/>
                </a:solidFill>
                <a:effectLst/>
                <a:latin typeface="Gotham Book"/>
                <a:ea typeface="MS Mincho" panose="02020609040205080304" pitchFamily="49" charset="-128"/>
                <a:cs typeface="Times New Roman" panose="02020603050405020304" pitchFamily="18" charset="0"/>
              </a:rPr>
              <a:t>Breakfast takes on average 10-15 minutes, including cleanup. When breakfast is eaten in the classroom, many teachers use the time to take attendance, collect homework, or make announcements. </a:t>
            </a:r>
          </a:p>
          <a:p>
            <a:pPr marL="342900" marR="0" lvl="0" indent="-342900">
              <a:lnSpc>
                <a:spcPct val="114000"/>
              </a:lnSpc>
              <a:spcBef>
                <a:spcPts val="0"/>
              </a:spcBef>
              <a:spcAft>
                <a:spcPts val="0"/>
              </a:spcAft>
              <a:buFont typeface="Wingdings" panose="05000000000000000000" pitchFamily="2" charset="2"/>
              <a:buChar char=""/>
            </a:pPr>
            <a:r>
              <a:rPr lang="en-US" sz="1200" b="1" dirty="0">
                <a:solidFill>
                  <a:srgbClr val="F26722"/>
                </a:solidFill>
                <a:effectLst/>
                <a:latin typeface="Gotham Book"/>
                <a:ea typeface="MS Mincho" panose="02020609040205080304" pitchFamily="49" charset="-128"/>
                <a:cs typeface="Times New Roman" panose="02020603050405020304" pitchFamily="18" charset="0"/>
              </a:rPr>
              <a:t>Breakfast cleanup can be quick and easy. </a:t>
            </a:r>
            <a:r>
              <a:rPr lang="en-US" sz="1200" dirty="0">
                <a:solidFill>
                  <a:srgbClr val="625C58"/>
                </a:solidFill>
                <a:latin typeface="Gotham Book"/>
                <a:ea typeface="MS Mincho" panose="02020609040205080304" pitchFamily="49" charset="-128"/>
                <a:cs typeface="Times New Roman" panose="02020603050405020304" pitchFamily="18" charset="0"/>
              </a:rPr>
              <a:t>A</a:t>
            </a:r>
            <a:r>
              <a:rPr lang="en-US" sz="1200" dirty="0">
                <a:solidFill>
                  <a:srgbClr val="625C58"/>
                </a:solidFill>
                <a:effectLst/>
                <a:latin typeface="Gotham Book"/>
                <a:ea typeface="MS Mincho" panose="02020609040205080304" pitchFamily="49" charset="-128"/>
                <a:cs typeface="Times New Roman" panose="02020603050405020304" pitchFamily="18" charset="0"/>
              </a:rPr>
              <a:t>dministrators, custodial staff, and teachers work together to create a cleanup plan that is best for your classroom and the school. The plan may include placing extra trash bins in hallways and in classrooms so that students can quickly and responsibly dispose of their trash. This </a:t>
            </a:r>
            <a:r>
              <a:rPr lang="en-US" sz="1200" u="sng" dirty="0">
                <a:solidFill>
                  <a:srgbClr val="0000FF"/>
                </a:solidFill>
                <a:effectLst/>
                <a:latin typeface="Gotham Book"/>
                <a:ea typeface="MS Mincho" panose="02020609040205080304" pitchFamily="49" charset="-128"/>
                <a:cs typeface="Times New Roman" panose="02020603050405020304" pitchFamily="18" charset="0"/>
                <a:hlinkClick r:id="rId2"/>
              </a:rPr>
              <a:t>teacher guide</a:t>
            </a:r>
            <a:r>
              <a:rPr lang="en-US" sz="1200" dirty="0">
                <a:solidFill>
                  <a:srgbClr val="343433"/>
                </a:solidFill>
                <a:effectLst/>
                <a:latin typeface="Gotham Book"/>
                <a:ea typeface="MS Mincho" panose="02020609040205080304" pitchFamily="49" charset="-128"/>
                <a:cs typeface="Times New Roman" panose="02020603050405020304" pitchFamily="18" charset="0"/>
              </a:rPr>
              <a:t> </a:t>
            </a:r>
            <a:r>
              <a:rPr lang="en-US" sz="1200" dirty="0">
                <a:solidFill>
                  <a:srgbClr val="625C58"/>
                </a:solidFill>
                <a:effectLst/>
                <a:latin typeface="Gotham Book"/>
                <a:ea typeface="MS Mincho" panose="02020609040205080304" pitchFamily="49" charset="-128"/>
                <a:cs typeface="Times New Roman" panose="02020603050405020304" pitchFamily="18" charset="0"/>
              </a:rPr>
              <a:t>highlights best practices to create a plan fo</a:t>
            </a:r>
            <a:r>
              <a:rPr lang="en-US" sz="1200" dirty="0">
                <a:solidFill>
                  <a:srgbClr val="625C58"/>
                </a:solidFill>
                <a:latin typeface="Gotham Book"/>
                <a:ea typeface="MS Mincho" panose="02020609040205080304" pitchFamily="49" charset="-128"/>
                <a:cs typeface="Times New Roman" panose="02020603050405020304" pitchFamily="18" charset="0"/>
              </a:rPr>
              <a:t>r classroom setup and cleanup.</a:t>
            </a:r>
            <a:endParaRPr lang="en-US" sz="1200" dirty="0">
              <a:solidFill>
                <a:srgbClr val="625C58"/>
              </a:solidFill>
              <a:effectLst/>
              <a:latin typeface="Gotham Book"/>
              <a:ea typeface="MS Mincho" panose="02020609040205080304" pitchFamily="49" charset="-128"/>
              <a:cs typeface="Times New Roman" panose="02020603050405020304" pitchFamily="18" charset="0"/>
            </a:endParaRPr>
          </a:p>
          <a:p>
            <a:pPr marL="342900" marR="0" lvl="0" indent="-342900">
              <a:lnSpc>
                <a:spcPct val="114000"/>
              </a:lnSpc>
              <a:spcBef>
                <a:spcPts val="0"/>
              </a:spcBef>
              <a:spcAft>
                <a:spcPts val="0"/>
              </a:spcAft>
              <a:buFont typeface="Wingdings" panose="05000000000000000000" pitchFamily="2" charset="2"/>
              <a:buChar char=""/>
            </a:pPr>
            <a:r>
              <a:rPr lang="en-US" sz="1200" b="1" dirty="0">
                <a:solidFill>
                  <a:srgbClr val="F26722"/>
                </a:solidFill>
                <a:effectLst/>
                <a:latin typeface="Gotham Book"/>
                <a:ea typeface="MS Mincho" panose="02020609040205080304" pitchFamily="49" charset="-128"/>
                <a:cs typeface="Times New Roman" panose="02020603050405020304" pitchFamily="18" charset="0"/>
              </a:rPr>
              <a:t>School breakfast is healthier than you may think</a:t>
            </a:r>
            <a:r>
              <a:rPr lang="en-US" sz="1200" b="1" dirty="0">
                <a:solidFill>
                  <a:srgbClr val="625C58"/>
                </a:solidFill>
                <a:effectLst/>
                <a:latin typeface="Gotham Book"/>
                <a:ea typeface="MS Mincho" panose="02020609040205080304" pitchFamily="49" charset="-128"/>
                <a:cs typeface="Times New Roman" panose="02020603050405020304" pitchFamily="18" charset="0"/>
              </a:rPr>
              <a:t>.</a:t>
            </a:r>
            <a:r>
              <a:rPr lang="en-US" sz="1200" dirty="0">
                <a:solidFill>
                  <a:srgbClr val="625C58"/>
                </a:solidFill>
                <a:effectLst/>
                <a:latin typeface="Gotham Book"/>
                <a:ea typeface="MS Mincho" panose="02020609040205080304" pitchFamily="49" charset="-128"/>
                <a:cs typeface="Times New Roman" panose="02020603050405020304" pitchFamily="18" charset="0"/>
              </a:rPr>
              <a:t> Any food items served at breakfast must meet dietary guidelines created by the United States Department of Agriculture (USDA). Menu items rotate to provide variety, but a school breakfast always includes milk, fruit, and whole grains Even though breakfast items provided to students at school sometimes look like the same breakfast items found in stores, school breakfast items often have more whole grains and less sugar, sodium, fat, and calories</a:t>
            </a:r>
            <a:r>
              <a:rPr lang="en-US" sz="1200">
                <a:solidFill>
                  <a:srgbClr val="625C58"/>
                </a:solidFill>
                <a:effectLst/>
                <a:latin typeface="Gotham Book"/>
                <a:ea typeface="MS Mincho" panose="02020609040205080304" pitchFamily="49" charset="-128"/>
                <a:cs typeface="Times New Roman" panose="02020603050405020304" pitchFamily="18" charset="0"/>
              </a:rPr>
              <a:t>.</a:t>
            </a:r>
            <a:r>
              <a:rPr lang="en-US" sz="1200">
                <a:solidFill>
                  <a:srgbClr val="625C58"/>
                </a:solidFill>
                <a:latin typeface="Gotham Book"/>
                <a:ea typeface="MS Mincho" panose="02020609040205080304" pitchFamily="49" charset="-128"/>
                <a:cs typeface="Times New Roman" panose="02020603050405020304" pitchFamily="18" charset="0"/>
              </a:rPr>
              <a:t> </a:t>
            </a:r>
          </a:p>
          <a:p>
            <a:pPr marL="0" marR="0" lvl="0">
              <a:lnSpc>
                <a:spcPct val="114000"/>
              </a:lnSpc>
              <a:spcBef>
                <a:spcPts val="0"/>
              </a:spcBef>
              <a:spcAft>
                <a:spcPts val="0"/>
              </a:spcAft>
            </a:pPr>
            <a:endParaRPr lang="en-US" sz="1200" dirty="0">
              <a:effectLst/>
              <a:latin typeface="Gotham Book"/>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ts val="1500"/>
              </a:lnSpc>
              <a:spcBef>
                <a:spcPts val="0"/>
              </a:spcBef>
              <a:spcAft>
                <a:spcPts val="0"/>
              </a:spcAft>
              <a:buClr>
                <a:srgbClr val="E15E29"/>
              </a:buClr>
              <a:buSzPct val="110000"/>
              <a:buFont typeface="Arial" panose="020B0604020202020204" pitchFamily="34" charset="0"/>
              <a:buNone/>
              <a:tabLst/>
              <a:defRPr/>
            </a:pPr>
            <a:r>
              <a:rPr kumimoji="0" lang="en-US" sz="1300" b="1" i="0" u="none" strike="noStrike" kern="1200" cap="none" spc="0" normalizeH="0" baseline="0" noProof="0" dirty="0">
                <a:ln>
                  <a:noFill/>
                </a:ln>
                <a:solidFill>
                  <a:srgbClr val="EA688E"/>
                </a:solidFill>
                <a:effectLst/>
                <a:uLnTx/>
                <a:uFillTx/>
                <a:latin typeface="Gotham Book"/>
                <a:ea typeface="MS Mincho" panose="02020609040205080304" pitchFamily="49" charset="-128"/>
                <a:cs typeface="Times New Roman" panose="02020603050405020304" pitchFamily="18" charset="0"/>
              </a:rPr>
              <a:t>WHAT TO SAY TO PRINCIPALS</a:t>
            </a:r>
          </a:p>
          <a:p>
            <a:pPr marL="0" marR="0" lvl="0" indent="0" algn="l" defTabSz="914400" rtl="0" eaLnBrk="1" fontAlgn="auto" latinLnBrk="0" hangingPunct="1">
              <a:lnSpc>
                <a:spcPts val="1500"/>
              </a:lnSpc>
              <a:spcBef>
                <a:spcPts val="0"/>
              </a:spcBef>
              <a:spcAft>
                <a:spcPts val="0"/>
              </a:spcAft>
              <a:buClr>
                <a:srgbClr val="E15E29"/>
              </a:buClr>
              <a:buSzPct val="110000"/>
              <a:buFont typeface="Arial" panose="020B0604020202020204" pitchFamily="34" charset="0"/>
              <a:buNone/>
              <a:tabLst/>
              <a:defRPr/>
            </a:pPr>
            <a:endParaRPr kumimoji="0" lang="en-US" sz="600" b="1" i="0" u="none" strike="noStrike" kern="1200" cap="none" spc="0" normalizeH="0" baseline="0" noProof="0" dirty="0">
              <a:ln>
                <a:noFill/>
              </a:ln>
              <a:solidFill>
                <a:srgbClr val="EA688E"/>
              </a:solidFill>
              <a:effectLst/>
              <a:uLnTx/>
              <a:uFillTx/>
              <a:latin typeface="Gotham Book"/>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ts val="1500"/>
              </a:lnSpc>
              <a:spcBef>
                <a:spcPts val="0"/>
              </a:spcBef>
              <a:spcAft>
                <a:spcPts val="0"/>
              </a:spcAft>
              <a:buClr>
                <a:srgbClr val="E15E29"/>
              </a:buClr>
              <a:buSzPct val="110000"/>
              <a:buFont typeface="Wingdings" panose="05000000000000000000" pitchFamily="2" charset="2"/>
              <a:buChar char=""/>
              <a:tabLst/>
              <a:defRPr/>
            </a:pPr>
            <a:r>
              <a:rPr kumimoji="0" lang="en-US" sz="1200" b="1" i="0" u="none" strike="noStrike" kern="1200" cap="none" spc="0" normalizeH="0" baseline="0" noProof="0" dirty="0">
                <a:ln>
                  <a:noFill/>
                </a:ln>
                <a:solidFill>
                  <a:srgbClr val="F26722"/>
                </a:solidFill>
                <a:effectLst/>
                <a:uLnTx/>
                <a:uFillTx/>
                <a:latin typeface="Gotham Book"/>
                <a:ea typeface="MS Mincho" panose="02020609040205080304" pitchFamily="49" charset="-128"/>
                <a:cs typeface="Times New Roman" panose="02020603050405020304" pitchFamily="18" charset="0"/>
              </a:rPr>
              <a:t>Breakfast After the Bell has the potential to decrease chronic absenteeism rates. </a:t>
            </a:r>
            <a:r>
              <a:rPr lang="en-US" sz="1200" dirty="0">
                <a:solidFill>
                  <a:srgbClr val="625C58"/>
                </a:solidFill>
                <a:effectLst/>
                <a:latin typeface="Gotham Book"/>
                <a:ea typeface="Times New Roman" panose="02020603050405020304" pitchFamily="18" charset="0"/>
              </a:rPr>
              <a:t>Serving Breakfast After the Bell can reduce chronic student absenteeism by 6 percentage points on average, based on a </a:t>
            </a:r>
            <a:r>
              <a:rPr lang="en-US" sz="1200" dirty="0">
                <a:solidFill>
                  <a:srgbClr val="625C58"/>
                </a:solidFill>
                <a:effectLst/>
                <a:latin typeface="Gotham Book"/>
                <a:ea typeface="Times New Roman" panose="02020603050405020304" pitchFamily="18" charset="0"/>
                <a:hlinkClick r:id="rId3"/>
              </a:rPr>
              <a:t>2019 study commissioned by Share Our Strength</a:t>
            </a:r>
            <a:r>
              <a:rPr lang="en-US" sz="1200" dirty="0">
                <a:solidFill>
                  <a:srgbClr val="625C58"/>
                </a:solidFill>
                <a:effectLst/>
                <a:latin typeface="Gotham Book"/>
                <a:ea typeface="Times New Roman" panose="02020603050405020304" pitchFamily="18" charset="0"/>
              </a:rPr>
              <a:t>. </a:t>
            </a:r>
            <a:endParaRPr kumimoji="0" lang="en-US" sz="1200" b="0" i="0" u="none" strike="noStrike" kern="1200" cap="none" spc="0" normalizeH="0" baseline="0" noProof="0" dirty="0">
              <a:ln>
                <a:noFill/>
              </a:ln>
              <a:solidFill>
                <a:srgbClr val="625C58"/>
              </a:solidFill>
              <a:effectLst/>
              <a:uLnTx/>
              <a:uFillTx/>
              <a:latin typeface="Gotham Book"/>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ts val="1500"/>
              </a:lnSpc>
              <a:spcBef>
                <a:spcPts val="0"/>
              </a:spcBef>
              <a:spcAft>
                <a:spcPts val="0"/>
              </a:spcAft>
              <a:buClr>
                <a:srgbClr val="E15E29"/>
              </a:buClr>
              <a:buSzPct val="110000"/>
              <a:buFont typeface="Wingdings" panose="05000000000000000000" pitchFamily="2" charset="2"/>
              <a:buChar char=""/>
              <a:tabLst/>
              <a:defRPr/>
            </a:pPr>
            <a:r>
              <a:rPr lang="en-US" sz="1200" b="1" dirty="0">
                <a:solidFill>
                  <a:srgbClr val="F26722"/>
                </a:solidFill>
                <a:latin typeface="Gotham Book"/>
                <a:ea typeface="MS Mincho" panose="02020609040205080304" pitchFamily="49" charset="-128"/>
                <a:cs typeface="Times New Roman" panose="02020603050405020304" pitchFamily="18" charset="0"/>
              </a:rPr>
              <a:t>You can choose</a:t>
            </a:r>
            <a:r>
              <a:rPr kumimoji="0" lang="en-US" sz="1200" b="1" i="0" u="none" strike="noStrike" kern="1200" cap="none" spc="0" normalizeH="0" baseline="0" noProof="0" dirty="0">
                <a:ln>
                  <a:noFill/>
                </a:ln>
                <a:solidFill>
                  <a:srgbClr val="F26722"/>
                </a:solidFill>
                <a:effectLst/>
                <a:uLnTx/>
                <a:uFillTx/>
                <a:latin typeface="Gotham Book"/>
                <a:ea typeface="MS Mincho" panose="02020609040205080304" pitchFamily="49" charset="-128"/>
                <a:cs typeface="Times New Roman" panose="02020603050405020304" pitchFamily="18" charset="0"/>
              </a:rPr>
              <a:t> the Breakfast After the Bell model that best fits your school’s needs. </a:t>
            </a:r>
            <a:r>
              <a:rPr kumimoji="0" lang="en-US" sz="1200" b="0" i="0" u="none" strike="noStrike" kern="1200" cap="none" spc="0" normalizeH="0" baseline="0" noProof="0" dirty="0">
                <a:ln>
                  <a:noFill/>
                </a:ln>
                <a:solidFill>
                  <a:srgbClr val="625C58"/>
                </a:solidFill>
                <a:effectLst/>
                <a:uLnTx/>
                <a:uFillTx/>
                <a:latin typeface="Gotham Book"/>
                <a:ea typeface="MS Mincho" panose="02020609040205080304" pitchFamily="49" charset="-128"/>
                <a:cs typeface="Times New Roman" panose="02020603050405020304" pitchFamily="18" charset="0"/>
              </a:rPr>
              <a:t>The three Breakfast After the Bell models most effective at increasing participation in school breakfast are Breakfast in the Classroom, Grab and Go to the Classroom, and Second Chance Breakfast. Many schools operate a hybrid model that combines certain elements of these models. FRAC’s </a:t>
            </a:r>
            <a:r>
              <a:rPr kumimoji="0" lang="en-US" sz="1200" b="0" i="0" u="sng" strike="noStrike" kern="1200" cap="none" spc="0" normalizeH="0" baseline="0" noProof="0" dirty="0">
                <a:ln>
                  <a:noFill/>
                </a:ln>
                <a:solidFill>
                  <a:srgbClr val="0000FF"/>
                </a:solidFill>
                <a:effectLst/>
                <a:uLnTx/>
                <a:uFillTx/>
                <a:latin typeface="Gotham Book"/>
                <a:ea typeface="MS Mincho" panose="02020609040205080304" pitchFamily="49" charset="-128"/>
                <a:cs typeface="Times New Roman" panose="02020603050405020304" pitchFamily="18" charset="0"/>
                <a:hlinkClick r:id="rId4"/>
              </a:rPr>
              <a:t>model guide</a:t>
            </a:r>
            <a:r>
              <a:rPr kumimoji="0" lang="en-US" sz="1200" b="0" i="0" u="none" strike="noStrike" kern="1200" cap="none" spc="0" normalizeH="0" baseline="0" noProof="0" dirty="0">
                <a:ln>
                  <a:noFill/>
                </a:ln>
                <a:solidFill>
                  <a:srgbClr val="343433"/>
                </a:solidFill>
                <a:effectLst/>
                <a:uLnTx/>
                <a:uFillTx/>
                <a:latin typeface="Gotham Book"/>
                <a:ea typeface="MS Mincho" panose="02020609040205080304" pitchFamily="49" charset="-128"/>
                <a:cs typeface="Times New Roman" panose="02020603050405020304" pitchFamily="18" charset="0"/>
              </a:rPr>
              <a:t> </a:t>
            </a:r>
            <a:r>
              <a:rPr kumimoji="0" lang="en-US" sz="1200" b="0" i="0" u="none" strike="noStrike" kern="1200" cap="none" spc="0" normalizeH="0" baseline="0" noProof="0" dirty="0">
                <a:ln>
                  <a:noFill/>
                </a:ln>
                <a:solidFill>
                  <a:srgbClr val="625C58"/>
                </a:solidFill>
                <a:effectLst/>
                <a:uLnTx/>
                <a:uFillTx/>
                <a:latin typeface="Gotham Book"/>
                <a:ea typeface="MS Mincho" panose="02020609040205080304" pitchFamily="49" charset="-128"/>
                <a:cs typeface="Times New Roman" panose="02020603050405020304" pitchFamily="18" charset="0"/>
              </a:rPr>
              <a:t>can help you choose which model is right for your school.</a:t>
            </a:r>
          </a:p>
          <a:p>
            <a:pPr marL="0" marR="0" lvl="0" indent="0" algn="l" defTabSz="914400" rtl="0" eaLnBrk="1" fontAlgn="auto" latinLnBrk="0" hangingPunct="1">
              <a:lnSpc>
                <a:spcPts val="1500"/>
              </a:lnSpc>
              <a:spcBef>
                <a:spcPts val="0"/>
              </a:spcBef>
              <a:spcAft>
                <a:spcPts val="0"/>
              </a:spcAft>
              <a:buClr>
                <a:srgbClr val="E15E29"/>
              </a:buClr>
              <a:buSzPct val="110000"/>
              <a:buFont typeface="Arial" panose="020B0604020202020204" pitchFamily="34" charset="0"/>
              <a:buNone/>
              <a:tabLst/>
              <a:defRPr/>
            </a:pPr>
            <a:r>
              <a:rPr kumimoji="0" lang="en-US" sz="1050" b="0" i="0" u="none" strike="noStrike" kern="1200" cap="none" spc="0" normalizeH="0" baseline="0" noProof="0" dirty="0">
                <a:ln>
                  <a:noFill/>
                </a:ln>
                <a:solidFill>
                  <a:srgbClr val="343433"/>
                </a:solidFill>
                <a:effectLst/>
                <a:uLnTx/>
                <a:uFillTx/>
                <a:latin typeface="Arial" panose="020B0604020202020204" pitchFamily="34" charset="0"/>
                <a:ea typeface="MS Mincho" panose="02020609040205080304" pitchFamily="49" charset="-128"/>
                <a:cs typeface="Times New Roman" panose="02020603050405020304" pitchFamily="18" charset="0"/>
              </a:rPr>
              <a:t> </a:t>
            </a:r>
            <a:endParaRPr kumimoji="0" lang="en-US" sz="1600" b="0" i="0" u="none" strike="noStrike" kern="1200" cap="none" spc="0" normalizeH="0" baseline="0" noProof="0" dirty="0">
              <a:ln>
                <a:noFill/>
              </a:ln>
              <a:solidFill>
                <a:srgbClr val="242323"/>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ts val="1500"/>
              </a:lnSpc>
              <a:spcBef>
                <a:spcPts val="0"/>
              </a:spcBef>
              <a:spcAft>
                <a:spcPts val="0"/>
              </a:spcAft>
              <a:buClr>
                <a:srgbClr val="E15E29"/>
              </a:buClr>
              <a:buSzPct val="110000"/>
              <a:buFont typeface="Arial" panose="020B0604020202020204" pitchFamily="34" charset="0"/>
              <a:buNone/>
              <a:tabLst/>
              <a:defRPr/>
            </a:pPr>
            <a:r>
              <a:rPr kumimoji="0" lang="en-US" sz="1300" b="1" i="0" u="none" strike="noStrike" kern="1200" cap="none" spc="0" normalizeH="0" baseline="0" noProof="0" dirty="0">
                <a:ln>
                  <a:noFill/>
                </a:ln>
                <a:solidFill>
                  <a:srgbClr val="EA688E"/>
                </a:solidFill>
                <a:effectLst/>
                <a:uLnTx/>
                <a:uFillTx/>
                <a:latin typeface="Gotham Book"/>
                <a:ea typeface="MS Mincho" panose="02020609040205080304" pitchFamily="49" charset="-128"/>
                <a:cs typeface="Times New Roman" panose="02020603050405020304" pitchFamily="18" charset="0"/>
              </a:rPr>
              <a:t>WHAT TO SAY TO SUPERINTENDENTS</a:t>
            </a:r>
          </a:p>
          <a:p>
            <a:pPr marL="0" marR="0" lvl="0" indent="0" algn="l" defTabSz="914400" rtl="0" eaLnBrk="1" fontAlgn="auto" latinLnBrk="0" hangingPunct="1">
              <a:lnSpc>
                <a:spcPts val="1500"/>
              </a:lnSpc>
              <a:spcBef>
                <a:spcPts val="0"/>
              </a:spcBef>
              <a:spcAft>
                <a:spcPts val="0"/>
              </a:spcAft>
              <a:buClr>
                <a:srgbClr val="E15E29"/>
              </a:buClr>
              <a:buSzPct val="110000"/>
              <a:buFont typeface="Arial" panose="020B0604020202020204" pitchFamily="34" charset="0"/>
              <a:buNone/>
              <a:tabLst/>
              <a:defRPr/>
            </a:pPr>
            <a:endParaRPr kumimoji="0" lang="en-US" sz="600" b="1" i="0" u="none" strike="noStrike" kern="1200" cap="none" spc="0" normalizeH="0" baseline="0" noProof="0" dirty="0">
              <a:ln>
                <a:noFill/>
              </a:ln>
              <a:solidFill>
                <a:srgbClr val="EA688E"/>
              </a:solidFill>
              <a:effectLst/>
              <a:uLnTx/>
              <a:uFillTx/>
              <a:latin typeface="Gotham Book"/>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ts val="1500"/>
              </a:lnSpc>
              <a:spcBef>
                <a:spcPts val="0"/>
              </a:spcBef>
              <a:spcAft>
                <a:spcPts val="0"/>
              </a:spcAft>
              <a:buClr>
                <a:srgbClr val="E15E29"/>
              </a:buClr>
              <a:buSzPct val="110000"/>
              <a:buFont typeface="Wingdings" panose="05000000000000000000" pitchFamily="2" charset="2"/>
              <a:buChar char=""/>
              <a:tabLst/>
              <a:defRPr/>
            </a:pPr>
            <a:r>
              <a:rPr kumimoji="0" lang="en-US" sz="1200" b="1" i="0" u="none" strike="noStrike" kern="1200" cap="none" spc="0" normalizeH="0" baseline="0" noProof="0" dirty="0">
                <a:ln>
                  <a:noFill/>
                </a:ln>
                <a:solidFill>
                  <a:srgbClr val="F26722"/>
                </a:solidFill>
                <a:effectLst/>
                <a:uLnTx/>
                <a:uFillTx/>
                <a:latin typeface="Gotham Book"/>
                <a:ea typeface="MS Mincho" panose="02020609040205080304" pitchFamily="49" charset="-128"/>
                <a:cs typeface="Times New Roman" panose="02020603050405020304" pitchFamily="18" charset="0"/>
              </a:rPr>
              <a:t>Breakfast After the Bell can increase participation and revenue.</a:t>
            </a:r>
            <a:r>
              <a:rPr kumimoji="0" lang="en-US" sz="1200" b="0" i="0" u="none" strike="noStrike" kern="1200" cap="none" spc="0" normalizeH="0" baseline="0" noProof="0" dirty="0">
                <a:ln>
                  <a:noFill/>
                </a:ln>
                <a:solidFill>
                  <a:srgbClr val="F26722"/>
                </a:solidFill>
                <a:effectLst/>
                <a:uLnTx/>
                <a:uFillTx/>
                <a:latin typeface="Gotham Book"/>
                <a:ea typeface="MS Mincho" panose="02020609040205080304" pitchFamily="49" charset="-128"/>
                <a:cs typeface="Times New Roman" panose="02020603050405020304" pitchFamily="18" charset="0"/>
              </a:rPr>
              <a:t> </a:t>
            </a:r>
            <a:r>
              <a:rPr kumimoji="0" lang="en-US" sz="1200" b="0" i="0" u="none" strike="noStrike" kern="1200" cap="none" spc="0" normalizeH="0" baseline="0" noProof="0" dirty="0">
                <a:ln>
                  <a:noFill/>
                </a:ln>
                <a:solidFill>
                  <a:srgbClr val="625C58"/>
                </a:solidFill>
                <a:effectLst/>
                <a:uLnTx/>
                <a:uFillTx/>
                <a:latin typeface="Gotham Book"/>
                <a:ea typeface="MS Mincho" panose="02020609040205080304" pitchFamily="49" charset="-128"/>
                <a:cs typeface="Times New Roman" panose="02020603050405020304" pitchFamily="18" charset="0"/>
              </a:rPr>
              <a:t>The more students that participate in school breakfast, the more federal reimbursement schools receive. Breakfast After the Bell is one of the most effective options for increasing student participation. Ensure all students get the nutrition they need and bring in more money– win, win! </a:t>
            </a:r>
          </a:p>
          <a:p>
            <a:pPr marL="342900" marR="0" lvl="0" indent="-342900" algn="l" defTabSz="914400" rtl="0" eaLnBrk="1" fontAlgn="auto" latinLnBrk="0" hangingPunct="1">
              <a:lnSpc>
                <a:spcPts val="1500"/>
              </a:lnSpc>
              <a:spcBef>
                <a:spcPts val="0"/>
              </a:spcBef>
              <a:spcAft>
                <a:spcPts val="0"/>
              </a:spcAft>
              <a:buClr>
                <a:srgbClr val="E15E29"/>
              </a:buClr>
              <a:buSzPct val="110000"/>
              <a:buFont typeface="Wingdings" panose="05000000000000000000" pitchFamily="2" charset="2"/>
              <a:buChar char=""/>
              <a:tabLst/>
              <a:defRPr/>
            </a:pPr>
            <a:r>
              <a:rPr lang="en-US" sz="1200" b="1" dirty="0">
                <a:solidFill>
                  <a:srgbClr val="F26722"/>
                </a:solidFill>
                <a:effectLst/>
                <a:latin typeface="Gotham Book"/>
                <a:ea typeface="Times New Roman" panose="02020603050405020304" pitchFamily="18" charset="0"/>
              </a:rPr>
              <a:t>Increased access to school breakfast can support improved academic achievement in subjects like reading.</a:t>
            </a:r>
            <a:r>
              <a:rPr lang="en-US" sz="1200" b="1" baseline="30000" dirty="0">
                <a:solidFill>
                  <a:srgbClr val="F26722"/>
                </a:solidFill>
                <a:effectLst/>
                <a:latin typeface="Gotham Book"/>
                <a:ea typeface="Times New Roman" panose="02020603050405020304" pitchFamily="18" charset="0"/>
              </a:rPr>
              <a:t>3</a:t>
            </a:r>
            <a:r>
              <a:rPr lang="en-US" sz="1200" b="1" dirty="0">
                <a:solidFill>
                  <a:srgbClr val="F26722"/>
                </a:solidFill>
                <a:effectLst/>
                <a:latin typeface="Gotham Book"/>
                <a:ea typeface="Times New Roman" panose="02020603050405020304" pitchFamily="18" charset="0"/>
              </a:rPr>
              <a:t> </a:t>
            </a:r>
            <a:r>
              <a:rPr kumimoji="0" lang="en-US" sz="1200" b="0" i="0" u="none" strike="noStrike" kern="1200" cap="none" spc="0" normalizeH="0" baseline="0" noProof="0" dirty="0">
                <a:ln>
                  <a:noFill/>
                </a:ln>
                <a:solidFill>
                  <a:srgbClr val="625C58"/>
                </a:solidFill>
                <a:effectLst/>
                <a:uLnTx/>
                <a:uFillTx/>
                <a:latin typeface="Gotham Book"/>
                <a:ea typeface="MS Mincho" panose="02020609040205080304" pitchFamily="49" charset="-128"/>
                <a:cs typeface="Times New Roman" panose="02020603050405020304" pitchFamily="18" charset="0"/>
              </a:rPr>
              <a:t>A </a:t>
            </a:r>
            <a:r>
              <a:rPr kumimoji="0" lang="en-US" sz="1200" b="0" i="0" u="none" strike="noStrike" kern="1200" cap="none" spc="0" normalizeH="0" baseline="0" noProof="0" dirty="0">
                <a:ln>
                  <a:noFill/>
                </a:ln>
                <a:solidFill>
                  <a:srgbClr val="625C58"/>
                </a:solidFill>
                <a:effectLst/>
                <a:uLnTx/>
                <a:uFillTx/>
                <a:latin typeface="Gotham Book"/>
                <a:ea typeface="MS Mincho" panose="02020609040205080304" pitchFamily="49" charset="-128"/>
                <a:cs typeface="Times New Roman" panose="02020603050405020304" pitchFamily="18" charset="0"/>
                <a:hlinkClick r:id="rId3"/>
              </a:rPr>
              <a:t>national analysis</a:t>
            </a:r>
            <a:r>
              <a:rPr kumimoji="0" lang="en-US" sz="1200" b="0" i="0" u="none" strike="noStrike" kern="1200" cap="none" spc="0" normalizeH="0" baseline="0" noProof="0" dirty="0">
                <a:ln>
                  <a:noFill/>
                </a:ln>
                <a:solidFill>
                  <a:srgbClr val="625C58"/>
                </a:solidFill>
                <a:effectLst/>
                <a:uLnTx/>
                <a:uFillTx/>
                <a:latin typeface="Gotham Book"/>
                <a:ea typeface="MS Mincho" panose="02020609040205080304" pitchFamily="49" charset="-128"/>
                <a:cs typeface="Times New Roman" panose="02020603050405020304" pitchFamily="18" charset="0"/>
              </a:rPr>
              <a:t> found that, among young elementary school students, Breakfast in the Classroom (a Breakfast After the Bell model) was associated with a 1.5 percentage points statistically significant improvement in reading achievement.</a:t>
            </a:r>
            <a:endParaRPr lang="en-US" sz="1200" dirty="0">
              <a:solidFill>
                <a:srgbClr val="625C58"/>
              </a:solidFill>
              <a:effectLst/>
              <a:latin typeface="Gotham Book"/>
              <a:ea typeface="MS Mincho" panose="02020609040205080304" pitchFamily="49" charset="-128"/>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90B40B91-0B51-8EA6-6F1E-C94E494F66FA}"/>
              </a:ext>
            </a:extLst>
          </p:cNvPr>
          <p:cNvSpPr txBox="1"/>
          <p:nvPr/>
        </p:nvSpPr>
        <p:spPr>
          <a:xfrm>
            <a:off x="152400" y="8410575"/>
            <a:ext cx="7377289" cy="1015663"/>
          </a:xfrm>
          <a:prstGeom prst="rect">
            <a:avLst/>
          </a:prstGeom>
          <a:noFill/>
        </p:spPr>
        <p:txBody>
          <a:bodyPr wrap="square" rtlCol="0">
            <a:spAutoFit/>
          </a:bodyPr>
          <a:lstStyle/>
          <a:p>
            <a:r>
              <a:rPr lang="en-US" sz="1000" baseline="30000" dirty="0">
                <a:solidFill>
                  <a:srgbClr val="625C58"/>
                </a:solidFill>
                <a:latin typeface="Gotham Book"/>
              </a:rPr>
              <a:t>1 </a:t>
            </a:r>
            <a:r>
              <a:rPr lang="en-US" sz="1000" dirty="0">
                <a:solidFill>
                  <a:srgbClr val="625C58"/>
                </a:solidFill>
                <a:effectLst/>
                <a:latin typeface="Gotham Book"/>
                <a:ea typeface="Times New Roman" panose="02020603050405020304" pitchFamily="18" charset="0"/>
              </a:rPr>
              <a:t>Au, L. E., </a:t>
            </a:r>
            <a:r>
              <a:rPr lang="en-US" sz="1000" dirty="0" err="1">
                <a:solidFill>
                  <a:srgbClr val="625C58"/>
                </a:solidFill>
                <a:effectLst/>
                <a:latin typeface="Gotham Book"/>
                <a:ea typeface="Times New Roman" panose="02020603050405020304" pitchFamily="18" charset="0"/>
              </a:rPr>
              <a:t>Gurzo</a:t>
            </a:r>
            <a:r>
              <a:rPr lang="en-US" sz="1000" dirty="0">
                <a:solidFill>
                  <a:srgbClr val="625C58"/>
                </a:solidFill>
                <a:effectLst/>
                <a:latin typeface="Gotham Book"/>
                <a:ea typeface="Times New Roman" panose="02020603050405020304" pitchFamily="18" charset="0"/>
              </a:rPr>
              <a:t>, K., Gosliner, W., Webb, K. L., Crawford, P. B., &amp; Ritchie, L. D. (2018). Eating School Meals Daily Is Associated with Healthier Dietary Intakes: The Healthy Communities Study. </a:t>
            </a:r>
            <a:r>
              <a:rPr lang="en-US" sz="1000" i="1" dirty="0">
                <a:solidFill>
                  <a:srgbClr val="625C58"/>
                </a:solidFill>
                <a:effectLst/>
                <a:latin typeface="Gotham Book"/>
                <a:ea typeface="Times New Roman" panose="02020603050405020304" pitchFamily="18" charset="0"/>
              </a:rPr>
              <a:t>Journal of the Academy of Nutrition and Dietetics</a:t>
            </a:r>
            <a:r>
              <a:rPr lang="en-US" sz="1000" dirty="0">
                <a:solidFill>
                  <a:srgbClr val="625C58"/>
                </a:solidFill>
                <a:effectLst/>
                <a:latin typeface="Gotham Book"/>
                <a:ea typeface="Times New Roman" panose="02020603050405020304" pitchFamily="18" charset="0"/>
              </a:rPr>
              <a:t>, </a:t>
            </a:r>
            <a:r>
              <a:rPr lang="en-US" sz="1000" i="1" dirty="0">
                <a:solidFill>
                  <a:srgbClr val="625C58"/>
                </a:solidFill>
                <a:effectLst/>
                <a:latin typeface="Gotham Book"/>
                <a:ea typeface="Times New Roman" panose="02020603050405020304" pitchFamily="18" charset="0"/>
              </a:rPr>
              <a:t>118</a:t>
            </a:r>
            <a:r>
              <a:rPr lang="en-US" sz="1000" dirty="0">
                <a:solidFill>
                  <a:srgbClr val="625C58"/>
                </a:solidFill>
                <a:effectLst/>
                <a:latin typeface="Gotham Book"/>
                <a:ea typeface="Times New Roman" panose="02020603050405020304" pitchFamily="18" charset="0"/>
              </a:rPr>
              <a:t>(8), 1474-1481.e1. </a:t>
            </a:r>
            <a:r>
              <a:rPr lang="en-US" sz="1000" u="sng" dirty="0">
                <a:solidFill>
                  <a:srgbClr val="3F6AC4"/>
                </a:solidFill>
                <a:effectLst/>
                <a:latin typeface="Gotham Book"/>
                <a:ea typeface="Times New Roman" panose="02020603050405020304" pitchFamily="18" charset="0"/>
                <a:hlinkClick r:id="rId5"/>
              </a:rPr>
              <a:t>https://doi.org/10.1016/j.jand.2018.01.010</a:t>
            </a:r>
            <a:endParaRPr lang="en-US" sz="1000" u="sng" dirty="0">
              <a:solidFill>
                <a:srgbClr val="3F6AC4"/>
              </a:solidFill>
              <a:effectLst/>
              <a:latin typeface="Gotham Book"/>
              <a:ea typeface="Times New Roman" panose="02020603050405020304" pitchFamily="18" charset="0"/>
            </a:endParaRPr>
          </a:p>
          <a:p>
            <a:r>
              <a:rPr lang="en-US" sz="1000" baseline="30000" dirty="0">
                <a:solidFill>
                  <a:srgbClr val="625C58"/>
                </a:solidFill>
                <a:effectLst/>
                <a:latin typeface="Gotham Book"/>
                <a:ea typeface="Times New Roman" panose="02020603050405020304" pitchFamily="18" charset="0"/>
              </a:rPr>
              <a:t>2 </a:t>
            </a:r>
            <a:r>
              <a:rPr lang="en-US" sz="1000" dirty="0">
                <a:solidFill>
                  <a:srgbClr val="625C58"/>
                </a:solidFill>
                <a:effectLst/>
                <a:latin typeface="Gotham Book"/>
                <a:ea typeface="Times New Roman" panose="02020603050405020304" pitchFamily="18" charset="0"/>
              </a:rPr>
              <a:t>Move for Hunger, Hunger is a Racial Equity Issue. Available </a:t>
            </a:r>
            <a:r>
              <a:rPr lang="en-US" sz="1000" dirty="0">
                <a:solidFill>
                  <a:srgbClr val="625C58"/>
                </a:solidFill>
                <a:effectLst/>
                <a:latin typeface="Gotham Book"/>
                <a:ea typeface="Times New Roman" panose="02020603050405020304" pitchFamily="18" charset="0"/>
                <a:hlinkClick r:id="rId6"/>
              </a:rPr>
              <a:t>here</a:t>
            </a:r>
            <a:r>
              <a:rPr lang="en-US" sz="1000" dirty="0">
                <a:solidFill>
                  <a:srgbClr val="625C58"/>
                </a:solidFill>
                <a:effectLst/>
                <a:latin typeface="Gotham Book"/>
                <a:ea typeface="Times New Roman" panose="02020603050405020304" pitchFamily="18" charset="0"/>
              </a:rPr>
              <a:t>.</a:t>
            </a:r>
          </a:p>
          <a:p>
            <a:r>
              <a:rPr lang="en-US" sz="1000" baseline="30000" dirty="0">
                <a:solidFill>
                  <a:srgbClr val="625C58"/>
                </a:solidFill>
                <a:latin typeface="Gotham Book"/>
                <a:ea typeface="Times New Roman" panose="02020603050405020304" pitchFamily="18" charset="0"/>
              </a:rPr>
              <a:t>3</a:t>
            </a:r>
            <a:r>
              <a:rPr lang="en-US" sz="1000" dirty="0">
                <a:solidFill>
                  <a:srgbClr val="625C58"/>
                </a:solidFill>
                <a:latin typeface="Gotham Book"/>
                <a:ea typeface="Times New Roman" panose="02020603050405020304" pitchFamily="18" charset="0"/>
              </a:rPr>
              <a:t> </a:t>
            </a:r>
            <a:r>
              <a:rPr lang="en-US" sz="1000" dirty="0">
                <a:solidFill>
                  <a:srgbClr val="625C58"/>
                </a:solidFill>
                <a:effectLst/>
                <a:latin typeface="Gotham Book"/>
                <a:ea typeface="Times New Roman" panose="02020603050405020304" pitchFamily="18" charset="0"/>
              </a:rPr>
              <a:t>Gottfried, M. A., &amp; Kirksey, J. J. (2020). </a:t>
            </a:r>
            <a:r>
              <a:rPr lang="en-US" sz="1000" i="1" dirty="0">
                <a:solidFill>
                  <a:srgbClr val="625C58"/>
                </a:solidFill>
                <a:effectLst/>
                <a:latin typeface="Gotham Book"/>
                <a:ea typeface="Times New Roman" panose="02020603050405020304" pitchFamily="18" charset="0"/>
              </a:rPr>
              <a:t>Research Brief: Evaluating the Impact of Breakfast After the Bell on Chronic Absenteeism</a:t>
            </a:r>
            <a:r>
              <a:rPr lang="en-US" sz="1000" dirty="0">
                <a:solidFill>
                  <a:srgbClr val="625C58"/>
                </a:solidFill>
                <a:effectLst/>
                <a:latin typeface="Gotham Book"/>
                <a:ea typeface="Times New Roman" panose="02020603050405020304" pitchFamily="18" charset="0"/>
              </a:rPr>
              <a:t>. </a:t>
            </a:r>
            <a:r>
              <a:rPr lang="en-US" sz="1000" u="none" strike="noStrike" dirty="0">
                <a:solidFill>
                  <a:srgbClr val="3F6AC4"/>
                </a:solidFill>
                <a:effectLst/>
                <a:latin typeface="Gotham Book"/>
                <a:ea typeface="Times New Roman" panose="02020603050405020304" pitchFamily="18" charset="0"/>
                <a:hlinkClick r:id="rId3"/>
              </a:rPr>
              <a:t>https://bestpractices.nokidhungry.org/sites/default/files/media/ChronicAbsenteeism_ResearchBrief_2.pdf</a:t>
            </a:r>
            <a:endParaRPr lang="en-US" sz="1000" dirty="0">
              <a:solidFill>
                <a:srgbClr val="625C58"/>
              </a:solidFill>
              <a:effectLst/>
              <a:latin typeface="Gotham Book"/>
              <a:ea typeface="Times New Roman" panose="02020603050405020304" pitchFamily="18" charset="0"/>
            </a:endParaRPr>
          </a:p>
        </p:txBody>
      </p:sp>
    </p:spTree>
    <p:extLst>
      <p:ext uri="{BB962C8B-B14F-4D97-AF65-F5344CB8AC3E}">
        <p14:creationId xmlns:p14="http://schemas.microsoft.com/office/powerpoint/2010/main" val="1809956065"/>
      </p:ext>
    </p:extLst>
  </p:cSld>
  <p:clrMapOvr>
    <a:masterClrMapping/>
  </p:clrMapOvr>
</p:sld>
</file>

<file path=ppt/theme/theme1.xml><?xml version="1.0" encoding="utf-8"?>
<a:theme xmlns:a="http://schemas.openxmlformats.org/drawingml/2006/main" name="3 Coumn Layout">
  <a:themeElements>
    <a:clrScheme name="NKH - CBP">
      <a:dk1>
        <a:srgbClr val="242323"/>
      </a:dk1>
      <a:lt1>
        <a:srgbClr val="FFFFFF"/>
      </a:lt1>
      <a:dk2>
        <a:srgbClr val="58544D"/>
      </a:dk2>
      <a:lt2>
        <a:srgbClr val="9B9689"/>
      </a:lt2>
      <a:accent1>
        <a:srgbClr val="E15E29"/>
      </a:accent1>
      <a:accent2>
        <a:srgbClr val="64C0BE"/>
      </a:accent2>
      <a:accent3>
        <a:srgbClr val="F2B129"/>
      </a:accent3>
      <a:accent4>
        <a:srgbClr val="A36EA1"/>
      </a:accent4>
      <a:accent5>
        <a:srgbClr val="E06081"/>
      </a:accent5>
      <a:accent6>
        <a:srgbClr val="6AB544"/>
      </a:accent6>
      <a:hlink>
        <a:srgbClr val="63BFBD"/>
      </a:hlink>
      <a:folHlink>
        <a:srgbClr val="549E9D"/>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8886cdb-1763-414f-8fdd-3e0dcae5cc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70EE19B5F8C8499CE05122D3D291EC" ma:contentTypeVersion="16" ma:contentTypeDescription="Create a new document." ma:contentTypeScope="" ma:versionID="8be7bee41ab07e5e9f50377eb995f1bd">
  <xsd:schema xmlns:xsd="http://www.w3.org/2001/XMLSchema" xmlns:xs="http://www.w3.org/2001/XMLSchema" xmlns:p="http://schemas.microsoft.com/office/2006/metadata/properties" xmlns:ns3="98886cdb-1763-414f-8fdd-3e0dcae5cc02" xmlns:ns4="7d534cf3-d70e-468e-b2f5-a4938503e4eb" targetNamespace="http://schemas.microsoft.com/office/2006/metadata/properties" ma:root="true" ma:fieldsID="95af4a05a26eefbd1354827b24c55a0c" ns3:_="" ns4:_="">
    <xsd:import namespace="98886cdb-1763-414f-8fdd-3e0dcae5cc02"/>
    <xsd:import namespace="7d534cf3-d70e-468e-b2f5-a4938503e4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86cdb-1763-414f-8fdd-3e0dcae5c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534cf3-d70e-468e-b2f5-a4938503e4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8B4F7D-16F5-4155-B808-F79A68BC2FBA}">
  <ds:schemaRefs>
    <ds:schemaRef ds:uri="http://schemas.microsoft.com/office/infopath/2007/PartnerControls"/>
    <ds:schemaRef ds:uri="http://purl.org/dc/term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7d534cf3-d70e-468e-b2f5-a4938503e4eb"/>
    <ds:schemaRef ds:uri="http://schemas.openxmlformats.org/package/2006/metadata/core-properties"/>
    <ds:schemaRef ds:uri="98886cdb-1763-414f-8fdd-3e0dcae5cc02"/>
  </ds:schemaRefs>
</ds:datastoreItem>
</file>

<file path=customXml/itemProps2.xml><?xml version="1.0" encoding="utf-8"?>
<ds:datastoreItem xmlns:ds="http://schemas.openxmlformats.org/officeDocument/2006/customXml" ds:itemID="{3765E63A-B5EB-45A5-8009-DFB0C7988196}">
  <ds:schemaRefs>
    <ds:schemaRef ds:uri="http://schemas.microsoft.com/sharepoint/v3/contenttype/forms"/>
  </ds:schemaRefs>
</ds:datastoreItem>
</file>

<file path=customXml/itemProps3.xml><?xml version="1.0" encoding="utf-8"?>
<ds:datastoreItem xmlns:ds="http://schemas.openxmlformats.org/officeDocument/2006/customXml" ds:itemID="{D24925E7-9238-4D7B-B818-ACF5663C1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86cdb-1763-414f-8fdd-3e0dcae5cc02"/>
    <ds:schemaRef ds:uri="7d534cf3-d70e-468e-b2f5-a4938503e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4034</TotalTime>
  <Words>979</Words>
  <Application>Microsoft Office PowerPoint</Application>
  <PresentationFormat>Custom</PresentationFormat>
  <Paragraphs>32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Cambria</vt:lpstr>
      <vt:lpstr>Courier New</vt:lpstr>
      <vt:lpstr>Gotham Bold</vt:lpstr>
      <vt:lpstr>Gotham Book</vt:lpstr>
      <vt:lpstr>Gotham-Medium</vt:lpstr>
      <vt:lpstr>Wingdings</vt:lpstr>
      <vt:lpstr>3 Coumn Layout</vt:lpstr>
      <vt:lpstr>TALKING POINTS FOR Introducing breakfast after the bell TO SCHOOL STAKEHOLDERS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Rios, Jeannine</cp:lastModifiedBy>
  <cp:revision>90</cp:revision>
  <cp:lastPrinted>2020-08-27T13:23:42Z</cp:lastPrinted>
  <dcterms:created xsi:type="dcterms:W3CDTF">2020-08-26T18:39:49Z</dcterms:created>
  <dcterms:modified xsi:type="dcterms:W3CDTF">2023-12-01T17:57:04Z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0x0101002F70EE19B5F8C8499CE05122D3D291EC</vt:lpwstr>
  </property>
</Properties>
</file>