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10" r:id="rId5"/>
    <p:sldMasterId id="2147483712" r:id="rId6"/>
  </p:sldMasterIdLst>
  <p:notesMasterIdLst>
    <p:notesMasterId r:id="rId14"/>
  </p:notesMasterIdLst>
  <p:sldIdLst>
    <p:sldId id="258" r:id="rId7"/>
    <p:sldId id="268" r:id="rId8"/>
    <p:sldId id="265" r:id="rId9"/>
    <p:sldId id="266" r:id="rId10"/>
    <p:sldId id="267" r:id="rId11"/>
    <p:sldId id="259" r:id="rId12"/>
    <p:sldId id="262" r:id="rId1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8CC"/>
    <a:srgbClr val="F36825"/>
    <a:srgbClr val="FD671A"/>
    <a:srgbClr val="F26722"/>
    <a:srgbClr val="FDB917"/>
    <a:srgbClr val="646060"/>
    <a:srgbClr val="EE688E"/>
    <a:srgbClr val="6EB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7" autoAdjust="0"/>
    <p:restoredTop sz="94660"/>
  </p:normalViewPr>
  <p:slideViewPr>
    <p:cSldViewPr snapToGrid="0">
      <p:cViewPr varScale="1">
        <p:scale>
          <a:sx n="57" d="100"/>
          <a:sy n="57" d="100"/>
        </p:scale>
        <p:origin x="17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a, Emily" userId="f05e3260-12ee-4ec9-9ea0-8234b9a2814e" providerId="ADAL" clId="{5AA06B12-F2E1-4265-AA57-D55FC00345EB}"/>
    <pc:docChg chg="undo custSel modSld">
      <pc:chgData name="Pia, Emily" userId="f05e3260-12ee-4ec9-9ea0-8234b9a2814e" providerId="ADAL" clId="{5AA06B12-F2E1-4265-AA57-D55FC00345EB}" dt="2021-03-16T19:54:22.161" v="332"/>
      <pc:docMkLst>
        <pc:docMk/>
      </pc:docMkLst>
      <pc:sldChg chg="modSp">
        <pc:chgData name="Pia, Emily" userId="f05e3260-12ee-4ec9-9ea0-8234b9a2814e" providerId="ADAL" clId="{5AA06B12-F2E1-4265-AA57-D55FC00345EB}" dt="2021-03-16T19:54:12.920" v="331" actId="1076"/>
        <pc:sldMkLst>
          <pc:docMk/>
          <pc:sldMk cId="1861470699" sldId="258"/>
        </pc:sldMkLst>
        <pc:spChg chg="mod">
          <ac:chgData name="Pia, Emily" userId="f05e3260-12ee-4ec9-9ea0-8234b9a2814e" providerId="ADAL" clId="{5AA06B12-F2E1-4265-AA57-D55FC00345EB}" dt="2021-03-16T19:54:12.920" v="331" actId="1076"/>
          <ac:spMkLst>
            <pc:docMk/>
            <pc:sldMk cId="1861470699" sldId="258"/>
            <ac:spMk id="3" creationId="{00000000-0000-0000-0000-000000000000}"/>
          </ac:spMkLst>
        </pc:spChg>
        <pc:spChg chg="mod">
          <ac:chgData name="Pia, Emily" userId="f05e3260-12ee-4ec9-9ea0-8234b9a2814e" providerId="ADAL" clId="{5AA06B12-F2E1-4265-AA57-D55FC00345EB}" dt="2021-03-16T19:54:07.298" v="330" actId="1076"/>
          <ac:spMkLst>
            <pc:docMk/>
            <pc:sldMk cId="1861470699" sldId="258"/>
            <ac:spMk id="12" creationId="{00000000-0000-0000-0000-000000000000}"/>
          </ac:spMkLst>
        </pc:spChg>
        <pc:spChg chg="mod">
          <ac:chgData name="Pia, Emily" userId="f05e3260-12ee-4ec9-9ea0-8234b9a2814e" providerId="ADAL" clId="{5AA06B12-F2E1-4265-AA57-D55FC00345EB}" dt="2021-03-15T16:04:05.226" v="43" actId="1076"/>
          <ac:spMkLst>
            <pc:docMk/>
            <pc:sldMk cId="1861470699" sldId="258"/>
            <ac:spMk id="73" creationId="{00000000-0000-0000-0000-000000000000}"/>
          </ac:spMkLst>
        </pc:spChg>
        <pc:spChg chg="mod">
          <ac:chgData name="Pia, Emily" userId="f05e3260-12ee-4ec9-9ea0-8234b9a2814e" providerId="ADAL" clId="{5AA06B12-F2E1-4265-AA57-D55FC00345EB}" dt="2021-03-15T15:56:27.751" v="8" actId="1036"/>
          <ac:spMkLst>
            <pc:docMk/>
            <pc:sldMk cId="1861470699" sldId="258"/>
            <ac:spMk id="74" creationId="{00000000-0000-0000-0000-000000000000}"/>
          </ac:spMkLst>
        </pc:spChg>
        <pc:grpChg chg="mod">
          <ac:chgData name="Pia, Emily" userId="f05e3260-12ee-4ec9-9ea0-8234b9a2814e" providerId="ADAL" clId="{5AA06B12-F2E1-4265-AA57-D55FC00345EB}" dt="2021-03-15T16:55:19.433" v="180" actId="1076"/>
          <ac:grpSpMkLst>
            <pc:docMk/>
            <pc:sldMk cId="1861470699" sldId="258"/>
            <ac:grpSpMk id="2" creationId="{00000000-0000-0000-0000-000000000000}"/>
          </ac:grpSpMkLst>
        </pc:grpChg>
        <pc:picChg chg="mod">
          <ac:chgData name="Pia, Emily" userId="f05e3260-12ee-4ec9-9ea0-8234b9a2814e" providerId="ADAL" clId="{5AA06B12-F2E1-4265-AA57-D55FC00345EB}" dt="2021-03-15T16:55:15.748" v="179" actId="1035"/>
          <ac:picMkLst>
            <pc:docMk/>
            <pc:sldMk cId="1861470699" sldId="258"/>
            <ac:picMk id="1028" creationId="{D4A90168-55D2-443C-83D6-EC46F0F36196}"/>
          </ac:picMkLst>
        </pc:picChg>
      </pc:sldChg>
      <pc:sldChg chg="modSp">
        <pc:chgData name="Pia, Emily" userId="f05e3260-12ee-4ec9-9ea0-8234b9a2814e" providerId="ADAL" clId="{5AA06B12-F2E1-4265-AA57-D55FC00345EB}" dt="2021-03-16T19:54:22.161" v="332"/>
        <pc:sldMkLst>
          <pc:docMk/>
          <pc:sldMk cId="2351768795" sldId="267"/>
        </pc:sldMkLst>
        <pc:spChg chg="mod">
          <ac:chgData name="Pia, Emily" userId="f05e3260-12ee-4ec9-9ea0-8234b9a2814e" providerId="ADAL" clId="{5AA06B12-F2E1-4265-AA57-D55FC00345EB}" dt="2021-03-15T16:58:06.702" v="290" actId="1036"/>
          <ac:spMkLst>
            <pc:docMk/>
            <pc:sldMk cId="2351768795" sldId="267"/>
            <ac:spMk id="4" creationId="{00000000-0000-0000-0000-000000000000}"/>
          </ac:spMkLst>
        </pc:spChg>
        <pc:spChg chg="mod">
          <ac:chgData name="Pia, Emily" userId="f05e3260-12ee-4ec9-9ea0-8234b9a2814e" providerId="ADAL" clId="{5AA06B12-F2E1-4265-AA57-D55FC00345EB}" dt="2021-03-15T16:57:52.129" v="284" actId="1076"/>
          <ac:spMkLst>
            <pc:docMk/>
            <pc:sldMk cId="2351768795" sldId="267"/>
            <ac:spMk id="5" creationId="{00000000-0000-0000-0000-000000000000}"/>
          </ac:spMkLst>
        </pc:spChg>
        <pc:spChg chg="mod">
          <ac:chgData name="Pia, Emily" userId="f05e3260-12ee-4ec9-9ea0-8234b9a2814e" providerId="ADAL" clId="{5AA06B12-F2E1-4265-AA57-D55FC00345EB}" dt="2021-03-15T16:58:05.378" v="288" actId="1036"/>
          <ac:spMkLst>
            <pc:docMk/>
            <pc:sldMk cId="2351768795" sldId="267"/>
            <ac:spMk id="6" creationId="{00000000-0000-0000-0000-000000000000}"/>
          </ac:spMkLst>
        </pc:spChg>
        <pc:spChg chg="mod">
          <ac:chgData name="Pia, Emily" userId="f05e3260-12ee-4ec9-9ea0-8234b9a2814e" providerId="ADAL" clId="{5AA06B12-F2E1-4265-AA57-D55FC00345EB}" dt="2021-03-16T19:54:22.161" v="332"/>
          <ac:spMkLst>
            <pc:docMk/>
            <pc:sldMk cId="2351768795" sldId="267"/>
            <ac:spMk id="16" creationId="{00000000-0000-0000-0000-000000000000}"/>
          </ac:spMkLst>
        </pc:spChg>
      </pc:sldChg>
      <pc:sldChg chg="modSp">
        <pc:chgData name="Pia, Emily" userId="f05e3260-12ee-4ec9-9ea0-8234b9a2814e" providerId="ADAL" clId="{5AA06B12-F2E1-4265-AA57-D55FC00345EB}" dt="2021-03-15T16:40:13.403" v="99" actId="122"/>
        <pc:sldMkLst>
          <pc:docMk/>
          <pc:sldMk cId="724278826" sldId="268"/>
        </pc:sldMkLst>
        <pc:spChg chg="mod">
          <ac:chgData name="Pia, Emily" userId="f05e3260-12ee-4ec9-9ea0-8234b9a2814e" providerId="ADAL" clId="{5AA06B12-F2E1-4265-AA57-D55FC00345EB}" dt="2021-03-15T16:40:13.403" v="99" actId="122"/>
          <ac:spMkLst>
            <pc:docMk/>
            <pc:sldMk cId="724278826" sldId="26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FA4D7-03C3-46B4-8B15-B6C611D8C038}" type="datetimeFigureOut">
              <a:rPr lang="en-US" smtClean="0"/>
              <a:t>3/16/2021</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04BB5-DC3B-4E64-821B-DF13366E9FBB}" type="slidenum">
              <a:rPr lang="en-US" smtClean="0"/>
              <a:t>‹#›</a:t>
            </a:fld>
            <a:endParaRPr lang="en-US"/>
          </a:p>
        </p:txBody>
      </p:sp>
    </p:spTree>
    <p:extLst>
      <p:ext uri="{BB962C8B-B14F-4D97-AF65-F5344CB8AC3E}">
        <p14:creationId xmlns:p14="http://schemas.microsoft.com/office/powerpoint/2010/main" val="3693231884"/>
      </p:ext>
    </p:extLst>
  </p:cSld>
  <p:clrMap bg1="lt1" tx1="dk1" bg2="lt2" tx2="dk2" accent1="accent1" accent2="accent2" accent3="accent3" accent4="accent4" accent5="accent5" accent6="accent6" hlink="hlink" folHlink="folHlink"/>
  <p:notesStyle>
    <a:lvl1pPr marL="0" algn="l" defTabSz="432054" rtl="0" eaLnBrk="1" latinLnBrk="0" hangingPunct="1">
      <a:defRPr sz="567" kern="1200">
        <a:solidFill>
          <a:schemeClr val="tx1"/>
        </a:solidFill>
        <a:latin typeface="+mn-lt"/>
        <a:ea typeface="+mn-ea"/>
        <a:cs typeface="+mn-cs"/>
      </a:defRPr>
    </a:lvl1pPr>
    <a:lvl2pPr marL="216027" algn="l" defTabSz="432054" rtl="0" eaLnBrk="1" latinLnBrk="0" hangingPunct="1">
      <a:defRPr sz="567" kern="1200">
        <a:solidFill>
          <a:schemeClr val="tx1"/>
        </a:solidFill>
        <a:latin typeface="+mn-lt"/>
        <a:ea typeface="+mn-ea"/>
        <a:cs typeface="+mn-cs"/>
      </a:defRPr>
    </a:lvl2pPr>
    <a:lvl3pPr marL="432054" algn="l" defTabSz="432054" rtl="0" eaLnBrk="1" latinLnBrk="0" hangingPunct="1">
      <a:defRPr sz="567" kern="1200">
        <a:solidFill>
          <a:schemeClr val="tx1"/>
        </a:solidFill>
        <a:latin typeface="+mn-lt"/>
        <a:ea typeface="+mn-ea"/>
        <a:cs typeface="+mn-cs"/>
      </a:defRPr>
    </a:lvl3pPr>
    <a:lvl4pPr marL="648081" algn="l" defTabSz="432054" rtl="0" eaLnBrk="1" latinLnBrk="0" hangingPunct="1">
      <a:defRPr sz="567" kern="1200">
        <a:solidFill>
          <a:schemeClr val="tx1"/>
        </a:solidFill>
        <a:latin typeface="+mn-lt"/>
        <a:ea typeface="+mn-ea"/>
        <a:cs typeface="+mn-cs"/>
      </a:defRPr>
    </a:lvl4pPr>
    <a:lvl5pPr marL="864108" algn="l" defTabSz="432054" rtl="0" eaLnBrk="1" latinLnBrk="0" hangingPunct="1">
      <a:defRPr sz="567" kern="1200">
        <a:solidFill>
          <a:schemeClr val="tx1"/>
        </a:solidFill>
        <a:latin typeface="+mn-lt"/>
        <a:ea typeface="+mn-ea"/>
        <a:cs typeface="+mn-cs"/>
      </a:defRPr>
    </a:lvl5pPr>
    <a:lvl6pPr marL="1080135" algn="l" defTabSz="432054" rtl="0" eaLnBrk="1" latinLnBrk="0" hangingPunct="1">
      <a:defRPr sz="567" kern="1200">
        <a:solidFill>
          <a:schemeClr val="tx1"/>
        </a:solidFill>
        <a:latin typeface="+mn-lt"/>
        <a:ea typeface="+mn-ea"/>
        <a:cs typeface="+mn-cs"/>
      </a:defRPr>
    </a:lvl6pPr>
    <a:lvl7pPr marL="1296162" algn="l" defTabSz="432054" rtl="0" eaLnBrk="1" latinLnBrk="0" hangingPunct="1">
      <a:defRPr sz="567" kern="1200">
        <a:solidFill>
          <a:schemeClr val="tx1"/>
        </a:solidFill>
        <a:latin typeface="+mn-lt"/>
        <a:ea typeface="+mn-ea"/>
        <a:cs typeface="+mn-cs"/>
      </a:defRPr>
    </a:lvl7pPr>
    <a:lvl8pPr marL="1512189" algn="l" defTabSz="432054" rtl="0" eaLnBrk="1" latinLnBrk="0" hangingPunct="1">
      <a:defRPr sz="567" kern="1200">
        <a:solidFill>
          <a:schemeClr val="tx1"/>
        </a:solidFill>
        <a:latin typeface="+mn-lt"/>
        <a:ea typeface="+mn-ea"/>
        <a:cs typeface="+mn-cs"/>
      </a:defRPr>
    </a:lvl8pPr>
    <a:lvl9pPr marL="1728216" algn="l" defTabSz="432054" rtl="0" eaLnBrk="1" latinLnBrk="0" hangingPunct="1">
      <a:defRPr sz="5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txBox="1">
            <a:spLocks noGrp="1"/>
          </p:cNvSpPr>
          <p:nvPr>
            <p:ph type="body" idx="1"/>
          </p:nvPr>
        </p:nvSpPr>
        <p:spPr>
          <a:xfrm>
            <a:off x="695325" y="4446588"/>
            <a:ext cx="5564188" cy="36385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5:notes"/>
          <p:cNvSpPr>
            <a:spLocks noGrp="1" noRot="1" noChangeAspect="1"/>
          </p:cNvSpPr>
          <p:nvPr>
            <p:ph type="sldImg" idx="2"/>
          </p:nvPr>
        </p:nvSpPr>
        <p:spPr>
          <a:xfrm>
            <a:off x="2308225" y="1155700"/>
            <a:ext cx="2338388"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82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6F990-3E01-45A0-8406-047B0C7B046E}"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32263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6F990-3E01-45A0-8406-047B0C7B046E}"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372139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6F990-3E01-45A0-8406-047B0C7B046E}"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71386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8"/>
          <p:cNvSpPr txBox="1">
            <a:spLocks noGrp="1"/>
          </p:cNvSpPr>
          <p:nvPr>
            <p:ph type="dt" idx="10"/>
          </p:nvPr>
        </p:nvSpPr>
        <p:spPr>
          <a:xfrm>
            <a:off x="471488" y="8475134"/>
            <a:ext cx="1543050" cy="48683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ftr" idx="11"/>
          </p:nvPr>
        </p:nvSpPr>
        <p:spPr>
          <a:xfrm>
            <a:off x="2271714" y="8497908"/>
            <a:ext cx="2314575" cy="48683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sldNum" idx="12"/>
          </p:nvPr>
        </p:nvSpPr>
        <p:spPr>
          <a:xfrm>
            <a:off x="4938713" y="1403543"/>
            <a:ext cx="1543050" cy="4868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8351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94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28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6F990-3E01-45A0-8406-047B0C7B046E}"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94106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26F990-3E01-45A0-8406-047B0C7B046E}"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308686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26F990-3E01-45A0-8406-047B0C7B046E}"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140542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26F990-3E01-45A0-8406-047B0C7B046E}"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232066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26F990-3E01-45A0-8406-047B0C7B046E}"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184391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6F990-3E01-45A0-8406-047B0C7B046E}"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23642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226F990-3E01-45A0-8406-047B0C7B046E}"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421078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226F990-3E01-45A0-8406-047B0C7B046E}"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155652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226F990-3E01-45A0-8406-047B0C7B046E}" type="datetimeFigureOut">
              <a:rPr lang="en-US" smtClean="0"/>
              <a:t>3/16/2021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D369F97-034B-4C4E-B323-C009F57B5740}" type="slidenum">
              <a:rPr lang="en-US" smtClean="0"/>
              <a:t>‹#›</a:t>
            </a:fld>
            <a:endParaRPr lang="en-US"/>
          </a:p>
        </p:txBody>
      </p:sp>
    </p:spTree>
    <p:extLst>
      <p:ext uri="{BB962C8B-B14F-4D97-AF65-F5344CB8AC3E}">
        <p14:creationId xmlns:p14="http://schemas.microsoft.com/office/powerpoint/2010/main" val="224672126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472645-F4B7-ED40-AC72-60A2ECF14990}"/>
              </a:ext>
            </a:extLst>
          </p:cNvPr>
          <p:cNvPicPr>
            <a:picLocks noChangeAspect="1"/>
          </p:cNvPicPr>
          <p:nvPr userDrawn="1"/>
        </p:nvPicPr>
        <p:blipFill>
          <a:blip r:embed="rId3"/>
          <a:srcRect/>
          <a:stretch/>
        </p:blipFill>
        <p:spPr>
          <a:xfrm>
            <a:off x="0" y="0"/>
            <a:ext cx="6858000" cy="9144000"/>
          </a:xfrm>
          <a:prstGeom prst="rect">
            <a:avLst/>
          </a:prstGeom>
        </p:spPr>
      </p:pic>
    </p:spTree>
    <p:extLst>
      <p:ext uri="{BB962C8B-B14F-4D97-AF65-F5344CB8AC3E}">
        <p14:creationId xmlns:p14="http://schemas.microsoft.com/office/powerpoint/2010/main" val="3951091701"/>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68583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9" indent="-171459" algn="l" defTabSz="68583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7" indent="-171459" algn="l" defTabSz="68583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6" indent="-171459" algn="l" defTabSz="68583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4"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32"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51"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9"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7"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05"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7" rtl="0" eaLnBrk="1" latinLnBrk="0" hangingPunct="1">
        <a:defRPr sz="1350" kern="1200">
          <a:solidFill>
            <a:schemeClr val="tx1"/>
          </a:solidFill>
          <a:latin typeface="+mn-lt"/>
          <a:ea typeface="+mn-ea"/>
          <a:cs typeface="+mn-cs"/>
        </a:defRPr>
      </a:lvl1pPr>
      <a:lvl2pPr marL="342918" algn="l" defTabSz="685837" rtl="0" eaLnBrk="1" latinLnBrk="0" hangingPunct="1">
        <a:defRPr sz="1350" kern="1200">
          <a:solidFill>
            <a:schemeClr val="tx1"/>
          </a:solidFill>
          <a:latin typeface="+mn-lt"/>
          <a:ea typeface="+mn-ea"/>
          <a:cs typeface="+mn-cs"/>
        </a:defRPr>
      </a:lvl2pPr>
      <a:lvl3pPr marL="685837" algn="l" defTabSz="685837" rtl="0" eaLnBrk="1" latinLnBrk="0" hangingPunct="1">
        <a:defRPr sz="1350" kern="1200">
          <a:solidFill>
            <a:schemeClr val="tx1"/>
          </a:solidFill>
          <a:latin typeface="+mn-lt"/>
          <a:ea typeface="+mn-ea"/>
          <a:cs typeface="+mn-cs"/>
        </a:defRPr>
      </a:lvl3pPr>
      <a:lvl4pPr marL="1028755" algn="l" defTabSz="685837" rtl="0" eaLnBrk="1" latinLnBrk="0" hangingPunct="1">
        <a:defRPr sz="1350" kern="1200">
          <a:solidFill>
            <a:schemeClr val="tx1"/>
          </a:solidFill>
          <a:latin typeface="+mn-lt"/>
          <a:ea typeface="+mn-ea"/>
          <a:cs typeface="+mn-cs"/>
        </a:defRPr>
      </a:lvl4pPr>
      <a:lvl5pPr marL="1371673" algn="l" defTabSz="685837" rtl="0" eaLnBrk="1" latinLnBrk="0" hangingPunct="1">
        <a:defRPr sz="1350" kern="1200">
          <a:solidFill>
            <a:schemeClr val="tx1"/>
          </a:solidFill>
          <a:latin typeface="+mn-lt"/>
          <a:ea typeface="+mn-ea"/>
          <a:cs typeface="+mn-cs"/>
        </a:defRPr>
      </a:lvl5pPr>
      <a:lvl6pPr marL="1714591" algn="l" defTabSz="685837" rtl="0" eaLnBrk="1" latinLnBrk="0" hangingPunct="1">
        <a:defRPr sz="1350" kern="1200">
          <a:solidFill>
            <a:schemeClr val="tx1"/>
          </a:solidFill>
          <a:latin typeface="+mn-lt"/>
          <a:ea typeface="+mn-ea"/>
          <a:cs typeface="+mn-cs"/>
        </a:defRPr>
      </a:lvl6pPr>
      <a:lvl7pPr marL="2057510" algn="l" defTabSz="685837" rtl="0" eaLnBrk="1" latinLnBrk="0" hangingPunct="1">
        <a:defRPr sz="1350" kern="1200">
          <a:solidFill>
            <a:schemeClr val="tx1"/>
          </a:solidFill>
          <a:latin typeface="+mn-lt"/>
          <a:ea typeface="+mn-ea"/>
          <a:cs typeface="+mn-cs"/>
        </a:defRPr>
      </a:lvl7pPr>
      <a:lvl8pPr marL="2400428" algn="l" defTabSz="685837" rtl="0" eaLnBrk="1" latinLnBrk="0" hangingPunct="1">
        <a:defRPr sz="1350" kern="1200">
          <a:solidFill>
            <a:schemeClr val="tx1"/>
          </a:solidFill>
          <a:latin typeface="+mn-lt"/>
          <a:ea typeface="+mn-ea"/>
          <a:cs typeface="+mn-cs"/>
        </a:defRPr>
      </a:lvl8pPr>
      <a:lvl9pPr marL="2743346" algn="l" defTabSz="68583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472645-F4B7-ED40-AC72-60A2ECF14990}"/>
              </a:ext>
            </a:extLst>
          </p:cNvPr>
          <p:cNvPicPr>
            <a:picLocks noChangeAspect="1"/>
          </p:cNvPicPr>
          <p:nvPr userDrawn="1"/>
        </p:nvPicPr>
        <p:blipFill>
          <a:blip r:embed="rId3"/>
          <a:srcRect/>
          <a:stretch/>
        </p:blipFill>
        <p:spPr>
          <a:xfrm>
            <a:off x="0" y="0"/>
            <a:ext cx="6858000" cy="9144000"/>
          </a:xfrm>
          <a:prstGeom prst="rect">
            <a:avLst/>
          </a:prstGeom>
        </p:spPr>
      </p:pic>
    </p:spTree>
    <p:extLst>
      <p:ext uri="{BB962C8B-B14F-4D97-AF65-F5344CB8AC3E}">
        <p14:creationId xmlns:p14="http://schemas.microsoft.com/office/powerpoint/2010/main" val="2568526074"/>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83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9" indent="-171459" algn="l" defTabSz="68583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7" indent="-171459" algn="l" defTabSz="68583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6" indent="-171459" algn="l" defTabSz="68583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4"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32"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51"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9"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7"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05"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7" rtl="0" eaLnBrk="1" latinLnBrk="0" hangingPunct="1">
        <a:defRPr sz="1350" kern="1200">
          <a:solidFill>
            <a:schemeClr val="tx1"/>
          </a:solidFill>
          <a:latin typeface="+mn-lt"/>
          <a:ea typeface="+mn-ea"/>
          <a:cs typeface="+mn-cs"/>
        </a:defRPr>
      </a:lvl1pPr>
      <a:lvl2pPr marL="342918" algn="l" defTabSz="685837" rtl="0" eaLnBrk="1" latinLnBrk="0" hangingPunct="1">
        <a:defRPr sz="1350" kern="1200">
          <a:solidFill>
            <a:schemeClr val="tx1"/>
          </a:solidFill>
          <a:latin typeface="+mn-lt"/>
          <a:ea typeface="+mn-ea"/>
          <a:cs typeface="+mn-cs"/>
        </a:defRPr>
      </a:lvl2pPr>
      <a:lvl3pPr marL="685837" algn="l" defTabSz="685837" rtl="0" eaLnBrk="1" latinLnBrk="0" hangingPunct="1">
        <a:defRPr sz="1350" kern="1200">
          <a:solidFill>
            <a:schemeClr val="tx1"/>
          </a:solidFill>
          <a:latin typeface="+mn-lt"/>
          <a:ea typeface="+mn-ea"/>
          <a:cs typeface="+mn-cs"/>
        </a:defRPr>
      </a:lvl3pPr>
      <a:lvl4pPr marL="1028755" algn="l" defTabSz="685837" rtl="0" eaLnBrk="1" latinLnBrk="0" hangingPunct="1">
        <a:defRPr sz="1350" kern="1200">
          <a:solidFill>
            <a:schemeClr val="tx1"/>
          </a:solidFill>
          <a:latin typeface="+mn-lt"/>
          <a:ea typeface="+mn-ea"/>
          <a:cs typeface="+mn-cs"/>
        </a:defRPr>
      </a:lvl4pPr>
      <a:lvl5pPr marL="1371673" algn="l" defTabSz="685837" rtl="0" eaLnBrk="1" latinLnBrk="0" hangingPunct="1">
        <a:defRPr sz="1350" kern="1200">
          <a:solidFill>
            <a:schemeClr val="tx1"/>
          </a:solidFill>
          <a:latin typeface="+mn-lt"/>
          <a:ea typeface="+mn-ea"/>
          <a:cs typeface="+mn-cs"/>
        </a:defRPr>
      </a:lvl5pPr>
      <a:lvl6pPr marL="1714591" algn="l" defTabSz="685837" rtl="0" eaLnBrk="1" latinLnBrk="0" hangingPunct="1">
        <a:defRPr sz="1350" kern="1200">
          <a:solidFill>
            <a:schemeClr val="tx1"/>
          </a:solidFill>
          <a:latin typeface="+mn-lt"/>
          <a:ea typeface="+mn-ea"/>
          <a:cs typeface="+mn-cs"/>
        </a:defRPr>
      </a:lvl6pPr>
      <a:lvl7pPr marL="2057510" algn="l" defTabSz="685837" rtl="0" eaLnBrk="1" latinLnBrk="0" hangingPunct="1">
        <a:defRPr sz="1350" kern="1200">
          <a:solidFill>
            <a:schemeClr val="tx1"/>
          </a:solidFill>
          <a:latin typeface="+mn-lt"/>
          <a:ea typeface="+mn-ea"/>
          <a:cs typeface="+mn-cs"/>
        </a:defRPr>
      </a:lvl7pPr>
      <a:lvl8pPr marL="2400428" algn="l" defTabSz="685837" rtl="0" eaLnBrk="1" latinLnBrk="0" hangingPunct="1">
        <a:defRPr sz="1350" kern="1200">
          <a:solidFill>
            <a:schemeClr val="tx1"/>
          </a:solidFill>
          <a:latin typeface="+mn-lt"/>
          <a:ea typeface="+mn-ea"/>
          <a:cs typeface="+mn-cs"/>
        </a:defRPr>
      </a:lvl8pPr>
      <a:lvl9pPr marL="2743346" algn="l" defTabSz="68583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getcalfresh.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tinyurl.com/calfreshimages"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s://www.getcalfresh.org/en/immigrants" TargetMode="External"/><Relationship Id="rId2" Type="http://schemas.openxmlformats.org/officeDocument/2006/relationships/hyperlink" Target="http://bestpractices.nokidhungry.org/programs/community-eligibility-provision" TargetMode="External"/><Relationship Id="rId1" Type="http://schemas.openxmlformats.org/officeDocument/2006/relationships/slideLayout" Target="../slideLayouts/slideLayout1.xml"/><Relationship Id="rId4" Type="http://schemas.openxmlformats.org/officeDocument/2006/relationships/hyperlink" Target="https://protectingimmigrantfamilies.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etcalfresh.org/" TargetMode="External"/><Relationship Id="rId2" Type="http://schemas.openxmlformats.org/officeDocument/2006/relationships/hyperlink" Target="https://www.getcalfresh.or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getcalfresh.org/" TargetMode="External"/><Relationship Id="rId2" Type="http://schemas.openxmlformats.org/officeDocument/2006/relationships/hyperlink" Target="https://www.getcalfresh.org/" TargetMode="Externa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getcalfresh.org/" TargetMode="External"/><Relationship Id="rId2" Type="http://schemas.openxmlformats.org/officeDocument/2006/relationships/hyperlink" Target="https://bit.ly/2YSnTQ8" TargetMode="External"/><Relationship Id="rId1" Type="http://schemas.openxmlformats.org/officeDocument/2006/relationships/slideLayout" Target="../slideLayouts/slideLayout1.xml"/><Relationship Id="rId5" Type="http://schemas.openxmlformats.org/officeDocument/2006/relationships/hyperlink" Target="https://tinyurl.com/calfreshimages"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cxnSp>
        <p:nvCxnSpPr>
          <p:cNvPr id="10" name="Straight Connector 9"/>
          <p:cNvCxnSpPr>
            <a:cxnSpLocks/>
          </p:cNvCxnSpPr>
          <p:nvPr/>
        </p:nvCxnSpPr>
        <p:spPr>
          <a:xfrm>
            <a:off x="638050" y="1374449"/>
            <a:ext cx="5577840" cy="0"/>
          </a:xfrm>
          <a:prstGeom prst="line">
            <a:avLst/>
          </a:prstGeom>
          <a:ln w="101600">
            <a:solidFill>
              <a:srgbClr val="FDB917"/>
            </a:solidFill>
          </a:ln>
        </p:spPr>
        <p:style>
          <a:lnRef idx="1">
            <a:schemeClr val="accent1"/>
          </a:lnRef>
          <a:fillRef idx="0">
            <a:schemeClr val="accent1"/>
          </a:fillRef>
          <a:effectRef idx="0">
            <a:schemeClr val="accent1"/>
          </a:effectRef>
          <a:fontRef idx="minor">
            <a:schemeClr val="tx1"/>
          </a:fontRef>
        </p:style>
      </p:cxnSp>
      <p:sp>
        <p:nvSpPr>
          <p:cNvPr id="70" name="Google Shape;70;p5"/>
          <p:cNvSpPr txBox="1"/>
          <p:nvPr/>
        </p:nvSpPr>
        <p:spPr>
          <a:xfrm>
            <a:off x="130902" y="851884"/>
            <a:ext cx="6592134" cy="1035543"/>
          </a:xfrm>
          <a:prstGeom prst="rect">
            <a:avLst/>
          </a:prstGeom>
          <a:noFill/>
          <a:ln>
            <a:noFill/>
          </a:ln>
        </p:spPr>
        <p:txBody>
          <a:bodyPr spcFirstLastPara="1" wrap="square" lIns="80669" tIns="40324" rIns="80669" bIns="40324" anchor="t" anchorCtr="0">
            <a:spAutoFit/>
          </a:bodyPr>
          <a:lstStyle/>
          <a:p>
            <a:pPr algn="ctr"/>
            <a:r>
              <a:rPr lang="en-US" sz="4400" spc="40" dirty="0" err="1">
                <a:solidFill>
                  <a:schemeClr val="bg2">
                    <a:lumMod val="25000"/>
                  </a:schemeClr>
                </a:solidFill>
                <a:latin typeface="Gotham Bold" pitchFamily="50" charset="0"/>
                <a:ea typeface="Arial"/>
                <a:cs typeface="Arial"/>
                <a:sym typeface="Arial"/>
              </a:rPr>
              <a:t>CalFresh</a:t>
            </a:r>
            <a:r>
              <a:rPr lang="en-US" sz="4400" spc="40" dirty="0">
                <a:solidFill>
                  <a:schemeClr val="bg2">
                    <a:lumMod val="25000"/>
                  </a:schemeClr>
                </a:solidFill>
                <a:latin typeface="Gotham Bold" pitchFamily="50" charset="0"/>
                <a:ea typeface="Arial"/>
                <a:cs typeface="Arial"/>
                <a:sym typeface="Arial"/>
              </a:rPr>
              <a:t> Outreach</a:t>
            </a:r>
          </a:p>
          <a:p>
            <a:pPr algn="ctr"/>
            <a:r>
              <a:rPr lang="en-US" dirty="0">
                <a:solidFill>
                  <a:schemeClr val="bg1">
                    <a:lumMod val="50000"/>
                  </a:schemeClr>
                </a:solidFill>
                <a:latin typeface="Gotham Bold" pitchFamily="50" charset="0"/>
                <a:ea typeface="Arial"/>
                <a:cs typeface="Arial"/>
                <a:sym typeface="Arial"/>
              </a:rPr>
              <a:t>Resources to Reach Families during the Pandemic</a:t>
            </a:r>
            <a:endParaRPr dirty="0">
              <a:solidFill>
                <a:schemeClr val="bg1">
                  <a:lumMod val="50000"/>
                </a:schemeClr>
              </a:solidFill>
              <a:latin typeface="Gotham Bold" pitchFamily="50" charset="0"/>
            </a:endParaRPr>
          </a:p>
        </p:txBody>
      </p:sp>
      <p:pic>
        <p:nvPicPr>
          <p:cNvPr id="72" name="Google Shape;72;p5"/>
          <p:cNvPicPr preferRelativeResize="0"/>
          <p:nvPr/>
        </p:nvPicPr>
        <p:blipFill rotWithShape="1">
          <a:blip r:embed="rId3">
            <a:alphaModFix/>
          </a:blip>
          <a:srcRect/>
          <a:stretch/>
        </p:blipFill>
        <p:spPr>
          <a:xfrm>
            <a:off x="2769915" y="147432"/>
            <a:ext cx="1314109" cy="622473"/>
          </a:xfrm>
          <a:prstGeom prst="rect">
            <a:avLst/>
          </a:prstGeom>
          <a:noFill/>
          <a:ln>
            <a:noFill/>
          </a:ln>
        </p:spPr>
      </p:pic>
      <p:sp>
        <p:nvSpPr>
          <p:cNvPr id="73" name="Google Shape;73;p5"/>
          <p:cNvSpPr txBox="1"/>
          <p:nvPr/>
        </p:nvSpPr>
        <p:spPr>
          <a:xfrm>
            <a:off x="0" y="2078721"/>
            <a:ext cx="3615070" cy="4616648"/>
          </a:xfrm>
          <a:prstGeom prst="rect">
            <a:avLst/>
          </a:prstGeom>
          <a:solidFill>
            <a:schemeClr val="bg1">
              <a:lumMod val="95000"/>
            </a:schemeClr>
          </a:solidFill>
          <a:ln>
            <a:noFill/>
          </a:ln>
        </p:spPr>
        <p:txBody>
          <a:bodyPr spcFirstLastPara="1" wrap="square" lIns="502920" tIns="228600" rIns="274320" bIns="228600" anchor="t" anchorCtr="0">
            <a:spAutoFit/>
          </a:bodyPr>
          <a:lstStyle/>
          <a:p>
            <a:pPr lvl="0"/>
            <a:r>
              <a:rPr lang="en-US" sz="1350" b="1" dirty="0" err="1">
                <a:solidFill>
                  <a:srgbClr val="F26722"/>
                </a:solidFill>
                <a:latin typeface="Arial"/>
                <a:ea typeface="Arial"/>
                <a:cs typeface="Arial"/>
                <a:sym typeface="Arial"/>
              </a:rPr>
              <a:t>CalFresh</a:t>
            </a:r>
            <a:r>
              <a:rPr lang="en-US" sz="1350" b="1" dirty="0">
                <a:solidFill>
                  <a:srgbClr val="F26722"/>
                </a:solidFill>
                <a:latin typeface="Arial"/>
                <a:ea typeface="Arial"/>
                <a:cs typeface="Arial"/>
                <a:sym typeface="Arial"/>
              </a:rPr>
              <a:t> </a:t>
            </a:r>
            <a:r>
              <a:rPr lang="en-US" sz="1350" dirty="0">
                <a:latin typeface="Arial"/>
                <a:ea typeface="Arial"/>
                <a:cs typeface="Arial"/>
                <a:sym typeface="Arial"/>
              </a:rPr>
              <a:t>is California’s Supplemental Nutrition Assistance Program, or SNAP,</a:t>
            </a:r>
            <a:r>
              <a:rPr lang="en-US" sz="1350" dirty="0">
                <a:latin typeface="Arial" panose="020B0604020202020204" pitchFamily="34" charset="0"/>
                <a:ea typeface="Arial"/>
                <a:cs typeface="Arial" panose="020B0604020202020204" pitchFamily="34" charset="0"/>
                <a:sym typeface="Arial"/>
              </a:rPr>
              <a:t> and it </a:t>
            </a:r>
            <a:r>
              <a:rPr lang="en-US" sz="1350" dirty="0">
                <a:solidFill>
                  <a:schemeClr val="dk1"/>
                </a:solidFill>
                <a:latin typeface="Arial" panose="020B0604020202020204" pitchFamily="34" charset="0"/>
                <a:cs typeface="Arial" panose="020B0604020202020204" pitchFamily="34" charset="0"/>
              </a:rPr>
              <a:t>is one of the most effective ways to ensure kids have access to healthy food. </a:t>
            </a:r>
            <a:r>
              <a:rPr lang="en-US" sz="1350" dirty="0">
                <a:solidFill>
                  <a:schemeClr val="dk1"/>
                </a:solidFill>
                <a:latin typeface="Arial" panose="020B0604020202020204" pitchFamily="34" charset="0"/>
                <a:ea typeface="Arial"/>
                <a:cs typeface="Arial" panose="020B0604020202020204" pitchFamily="34" charset="0"/>
                <a:sym typeface="Arial"/>
              </a:rPr>
              <a:t>The benefit provides about $1.40 per meal per person and is uploaded to an Electronic Benefits Transfer (EBT) card that can be used to purchase food at places like grocery stores and farmers’ markets. </a:t>
            </a:r>
          </a:p>
          <a:p>
            <a:pPr lvl="0" algn="just"/>
            <a:endParaRPr lang="en-US" sz="1350" dirty="0">
              <a:solidFill>
                <a:schemeClr val="dk1"/>
              </a:solidFill>
              <a:latin typeface="Arial" panose="020B0604020202020204" pitchFamily="34" charset="0"/>
              <a:ea typeface="Arial"/>
              <a:cs typeface="Arial" panose="020B0604020202020204" pitchFamily="34" charset="0"/>
              <a:sym typeface="Arial"/>
            </a:endParaRPr>
          </a:p>
          <a:p>
            <a:r>
              <a:rPr lang="en-US" sz="1350" dirty="0">
                <a:solidFill>
                  <a:schemeClr val="dk1"/>
                </a:solidFill>
                <a:latin typeface="Arial"/>
                <a:ea typeface="Arial"/>
                <a:cs typeface="Arial"/>
                <a:sym typeface="Arial"/>
              </a:rPr>
              <a:t>Schools and community organizations are trusted messengers and an important source of information for families. Please use this toolkit to help connect families in your community to the vital resources that </a:t>
            </a:r>
            <a:r>
              <a:rPr lang="en-US" sz="1350" dirty="0" err="1">
                <a:solidFill>
                  <a:schemeClr val="dk1"/>
                </a:solidFill>
                <a:latin typeface="Arial"/>
                <a:ea typeface="Arial"/>
                <a:cs typeface="Arial"/>
                <a:sym typeface="Arial"/>
              </a:rPr>
              <a:t>CalFresh</a:t>
            </a:r>
            <a:r>
              <a:rPr lang="en-US" sz="1350" dirty="0">
                <a:solidFill>
                  <a:schemeClr val="dk1"/>
                </a:solidFill>
                <a:latin typeface="Arial"/>
                <a:ea typeface="Arial"/>
                <a:cs typeface="Arial"/>
                <a:sym typeface="Arial"/>
              </a:rPr>
              <a:t> provides. </a:t>
            </a:r>
          </a:p>
        </p:txBody>
      </p:sp>
      <p:sp>
        <p:nvSpPr>
          <p:cNvPr id="74" name="Google Shape;74;p5"/>
          <p:cNvSpPr txBox="1"/>
          <p:nvPr/>
        </p:nvSpPr>
        <p:spPr>
          <a:xfrm>
            <a:off x="370015" y="6886663"/>
            <a:ext cx="6113908" cy="2010169"/>
          </a:xfrm>
          <a:prstGeom prst="rect">
            <a:avLst/>
          </a:prstGeom>
          <a:noFill/>
          <a:ln>
            <a:noFill/>
          </a:ln>
        </p:spPr>
        <p:txBody>
          <a:bodyPr spcFirstLastPara="1" wrap="square" lIns="80669" tIns="40324" rIns="80669" bIns="40324" anchor="t" anchorCtr="0">
            <a:spAutoFit/>
          </a:bodyPr>
          <a:lstStyle/>
          <a:p>
            <a:pPr algn="ctr">
              <a:spcAft>
                <a:spcPts val="529"/>
              </a:spcAft>
            </a:pPr>
            <a:r>
              <a:rPr lang="en-US" sz="2000" dirty="0">
                <a:solidFill>
                  <a:srgbClr val="F36825"/>
                </a:solidFill>
                <a:latin typeface="Gotham Bold" pitchFamily="50" charset="0"/>
                <a:ea typeface="Arial"/>
                <a:cs typeface="Arial"/>
                <a:sym typeface="Arial"/>
              </a:rPr>
              <a:t>What’s Inside this Toolkit? </a:t>
            </a:r>
          </a:p>
          <a:p>
            <a:pPr algn="ctr">
              <a:lnSpc>
                <a:spcPct val="150000"/>
              </a:lnSpc>
              <a:spcAft>
                <a:spcPts val="529"/>
              </a:spcAft>
            </a:pPr>
            <a:r>
              <a:rPr lang="en-US" sz="1400" dirty="0">
                <a:latin typeface="Gotham Bold" pitchFamily="50" charset="0"/>
                <a:ea typeface="Arial"/>
                <a:cs typeface="Arial"/>
                <a:sym typeface="Arial"/>
              </a:rPr>
              <a:t>Tools to Connect Families to </a:t>
            </a:r>
            <a:r>
              <a:rPr lang="en-US" sz="1400" dirty="0" err="1">
                <a:latin typeface="Gotham Bold" pitchFamily="50" charset="0"/>
                <a:ea typeface="Arial"/>
                <a:cs typeface="Arial"/>
                <a:sym typeface="Arial"/>
              </a:rPr>
              <a:t>CalFresh</a:t>
            </a:r>
            <a:endParaRPr lang="en-US" sz="1400" dirty="0">
              <a:latin typeface="Arial"/>
              <a:cs typeface="Arial"/>
              <a:sym typeface="Arial"/>
            </a:endParaRPr>
          </a:p>
          <a:p>
            <a:pPr marL="194310" lvl="1">
              <a:spcAft>
                <a:spcPts val="600"/>
              </a:spcAft>
            </a:pPr>
            <a:r>
              <a:rPr lang="en-US" sz="1400" dirty="0">
                <a:latin typeface="Arial" panose="020B0604020202020204" pitchFamily="34" charset="0"/>
                <a:cs typeface="Arial" panose="020B0604020202020204" pitchFamily="34" charset="0"/>
              </a:rPr>
              <a:t>Why </a:t>
            </a:r>
            <a:r>
              <a:rPr lang="en-US" sz="1400" dirty="0" err="1">
                <a:latin typeface="Arial" panose="020B0604020202020204" pitchFamily="34" charset="0"/>
                <a:cs typeface="Arial" panose="020B0604020202020204" pitchFamily="34" charset="0"/>
              </a:rPr>
              <a:t>CalFresh</a:t>
            </a:r>
            <a:r>
              <a:rPr lang="en-US" sz="1400" dirty="0">
                <a:latin typeface="Arial" panose="020B0604020202020204" pitchFamily="34" charset="0"/>
                <a:cs typeface="Arial" panose="020B0604020202020204" pitchFamily="34" charset="0"/>
              </a:rPr>
              <a:t> Outreach? ………………..…….………….….. Page 2</a:t>
            </a:r>
          </a:p>
          <a:p>
            <a:pPr marL="194310" lvl="1">
              <a:spcAft>
                <a:spcPts val="600"/>
              </a:spcAft>
            </a:pPr>
            <a:r>
              <a:rPr lang="en-US" sz="1400" dirty="0">
                <a:latin typeface="Arial" panose="020B0604020202020204" pitchFamily="34" charset="0"/>
                <a:cs typeface="Arial" panose="020B0604020202020204" pitchFamily="34" charset="0"/>
              </a:rPr>
              <a:t>Sample Language to Copy &amp; Paste…………..…………….... Pages 3 - 4</a:t>
            </a:r>
          </a:p>
          <a:p>
            <a:pPr marL="194310" lvl="1">
              <a:spcAft>
                <a:spcPts val="600"/>
              </a:spcAft>
            </a:pPr>
            <a:r>
              <a:rPr lang="en-US" sz="1400" dirty="0">
                <a:latin typeface="Arial" panose="020B0604020202020204" pitchFamily="34" charset="0"/>
                <a:cs typeface="Arial" panose="020B0604020202020204" pitchFamily="34" charset="0"/>
              </a:rPr>
              <a:t>Sample Social Media Posts ……………………...............….. Page 5</a:t>
            </a:r>
          </a:p>
          <a:p>
            <a:pPr marL="194310" lvl="1">
              <a:spcAft>
                <a:spcPts val="600"/>
              </a:spcAft>
            </a:pPr>
            <a:r>
              <a:rPr lang="en-US" sz="1400" dirty="0">
                <a:latin typeface="Arial" panose="020B0604020202020204" pitchFamily="34" charset="0"/>
                <a:cs typeface="Arial" panose="020B0604020202020204" pitchFamily="34" charset="0"/>
              </a:rPr>
              <a:t>Customizable Flyer Templates for Printing …………………. Pages 6 - 7</a:t>
            </a:r>
          </a:p>
        </p:txBody>
      </p:sp>
      <p:grpSp>
        <p:nvGrpSpPr>
          <p:cNvPr id="2" name="Group 1"/>
          <p:cNvGrpSpPr/>
          <p:nvPr/>
        </p:nvGrpSpPr>
        <p:grpSpPr>
          <a:xfrm>
            <a:off x="3961825" y="2092388"/>
            <a:ext cx="2522098" cy="2763906"/>
            <a:chOff x="4084024" y="2038694"/>
            <a:chExt cx="2522098" cy="2763906"/>
          </a:xfrm>
        </p:grpSpPr>
        <p:pic>
          <p:nvPicPr>
            <p:cNvPr id="1026" name="Picture 2" descr="https://uc7f23e1b365eb5f793825f275ce.previews.dropboxusercontent.com/p/thumb/ABG5pcPbB4fFWUzDLeQMi4wP0jBP7b3D4iq8jsJKnojZu-V0K4bJo_RKEJzCogx7H2cYgVOiGN2V97n1qPh9mL1zK9uTTwK-E-u1MOhbM8_7vrJLCupA0Hi3SJ0K_i6kKGGGjkUIBZu2Z1_4k6bpUPqALyaWdd9fnTwXOQ-Y5Jnu7lC__aSnifSJrTgW3Udh1wP2khJrWeffR9OHFgAzp3-h9znfDzW2pMN-PiWB91NS2L5PBCz8vmNx_vQGRNAhN1TqRE2jNnKB7718PikGuO3TNFquZZxjOvwyib-UvCNoAoWd21zgHH74AGo5IdXBLtweELv3Yra_RvUs0SZRaKDy-1CPAxECMoO938MCV4LIKw/p.jpeg?fv_content=true&amp;size_mode=5">
              <a:extLst>
                <a:ext uri="{FF2B5EF4-FFF2-40B4-BE49-F238E27FC236}">
                  <a16:creationId xmlns:a16="http://schemas.microsoft.com/office/drawing/2014/main" id="{2E482993-014D-491E-9ADA-0970FF1D51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4024" y="2038694"/>
              <a:ext cx="2522098" cy="1320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c17672c7cb24419ba68aee6e225.previews.dropboxusercontent.com/p/thumb/ABFMyLppbI_Nu26dwNBdYQuoHe7OaJzYBgT2u2NmJl9lqYrD2nIGKQSfsAIn1Um8HDJ9pDikYDzSmVhewTEQqD7eetit1BhGAzbIck9sES2gyaLSRHmiJvE0ftheSmqrrx-I7l7MVzwMqC-7OAl4j8LO1nh1orL2Rz2g0kZ_L94GnpD5hUlIztrqw9nS0iEamvViANScs5ypTvKFMi7o6dPRNR7tA0AI5gNBlN1XBGHoCXmPaNCZw6Ulp4akmKCPM18I5l1zJSy4bbMuvrnLbmygxPDYFzho1pGfUG4I3jUp4bu1ayhjnM9XMuWHbPPTsLVvts6qLBG9o0l2G3dI7eKKNOpYb8BDiM03tSj_E5LoiQ/p.jpeg?fv_content=true&amp;size_mode=5">
              <a:extLst>
                <a:ext uri="{FF2B5EF4-FFF2-40B4-BE49-F238E27FC236}">
                  <a16:creationId xmlns:a16="http://schemas.microsoft.com/office/drawing/2014/main" id="{D4A90168-55D2-443C-83D6-EC46F0F361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4024" y="3482586"/>
              <a:ext cx="2522097" cy="132001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3842678" y="4897226"/>
            <a:ext cx="2760388" cy="553998"/>
          </a:xfrm>
          <a:prstGeom prst="rect">
            <a:avLst/>
          </a:prstGeom>
        </p:spPr>
        <p:txBody>
          <a:bodyPr wrap="square">
            <a:spAutoFit/>
          </a:bodyPr>
          <a:lstStyle/>
          <a:p>
            <a:pPr algn="ctr"/>
            <a:r>
              <a:rPr lang="en-US" sz="1000" i="1" dirty="0">
                <a:latin typeface="Arial" panose="020B0604020202020204" pitchFamily="34" charset="0"/>
                <a:cs typeface="Arial" panose="020B0604020202020204" pitchFamily="34" charset="0"/>
              </a:rPr>
              <a:t>To download these free social media graphics, copy/paste this link into your browser: </a:t>
            </a:r>
            <a:r>
              <a:rPr lang="en-US" sz="1000" i="1" dirty="0">
                <a:latin typeface="Arial" panose="020B0604020202020204" pitchFamily="34" charset="0"/>
                <a:cs typeface="Arial" panose="020B0604020202020204" pitchFamily="34" charset="0"/>
                <a:hlinkClick r:id="rId6"/>
              </a:rPr>
              <a:t>https://tinyurl.com/calfreshimages</a:t>
            </a:r>
            <a:endParaRPr lang="en-US" sz="1000" i="1" dirty="0">
              <a:latin typeface="Arial" panose="020B0604020202020204" pitchFamily="34" charset="0"/>
              <a:cs typeface="Arial" panose="020B0604020202020204" pitchFamily="34" charset="0"/>
            </a:endParaRPr>
          </a:p>
        </p:txBody>
      </p:sp>
      <p:sp>
        <p:nvSpPr>
          <p:cNvPr id="12" name="Rectangle 11"/>
          <p:cNvSpPr/>
          <p:nvPr/>
        </p:nvSpPr>
        <p:spPr>
          <a:xfrm>
            <a:off x="3961824" y="5652412"/>
            <a:ext cx="2522097" cy="948529"/>
          </a:xfrm>
          <a:prstGeom prst="rect">
            <a:avLst/>
          </a:prstGeom>
          <a:ln w="19050">
            <a:solidFill>
              <a:srgbClr val="FD671A"/>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Aft>
                <a:spcPts val="600"/>
              </a:spcAft>
            </a:pPr>
            <a:r>
              <a:rPr lang="en-US" sz="1400" b="1" dirty="0">
                <a:latin typeface="Arial" panose="020B0604020202020204" pitchFamily="34" charset="0"/>
                <a:cs typeface="Arial" panose="020B0604020202020204" pitchFamily="34" charset="0"/>
              </a:rPr>
              <a:t>Anyone can apply for </a:t>
            </a:r>
            <a:r>
              <a:rPr lang="en-US" sz="1400" b="1" dirty="0" err="1">
                <a:latin typeface="Arial" panose="020B0604020202020204" pitchFamily="34" charset="0"/>
                <a:cs typeface="Arial" panose="020B0604020202020204" pitchFamily="34" charset="0"/>
              </a:rPr>
              <a:t>CalFresh</a:t>
            </a:r>
            <a:r>
              <a:rPr lang="en-US" sz="1400" b="1" dirty="0">
                <a:latin typeface="Arial" panose="020B0604020202020204" pitchFamily="34" charset="0"/>
                <a:cs typeface="Arial" panose="020B0604020202020204" pitchFamily="34" charset="0"/>
              </a:rPr>
              <a:t> online at </a:t>
            </a:r>
            <a:r>
              <a:rPr lang="en-US" sz="1400" b="1" dirty="0">
                <a:latin typeface="Arial" panose="020B0604020202020204" pitchFamily="34" charset="0"/>
                <a:ea typeface="Calibri" panose="020F0502020204030204" pitchFamily="34" charset="0"/>
                <a:cs typeface="Times New Roman" panose="02020603050405020304" pitchFamily="18" charset="0"/>
                <a:hlinkClick r:id="rId7"/>
              </a:rPr>
              <a:t>http://getcalfresh.org/</a:t>
            </a:r>
            <a:r>
              <a:rPr lang="en-US" sz="1400" b="1" dirty="0">
                <a:latin typeface="Arial" panose="020B0604020202020204" pitchFamily="34" charset="0"/>
                <a:ea typeface="Calibri" panose="020F0502020204030204" pitchFamily="34" charset="0"/>
                <a:cs typeface="Times New Roman" panose="02020603050405020304" pitchFamily="18" charset="0"/>
              </a:rPr>
              <a:t>           </a:t>
            </a:r>
            <a:r>
              <a:rPr lang="en-US" sz="1000" i="1" dirty="0">
                <a:latin typeface="Arial" panose="020B0604020202020204" pitchFamily="34" charset="0"/>
                <a:ea typeface="Calibri" panose="020F0502020204030204" pitchFamily="34" charset="0"/>
                <a:cs typeface="Times New Roman" panose="02020603050405020304" pitchFamily="18" charset="0"/>
              </a:rPr>
              <a:t>(English, Spanish, &amp; Chinese)</a:t>
            </a:r>
          </a:p>
        </p:txBody>
      </p:sp>
    </p:spTree>
    <p:extLst>
      <p:ext uri="{BB962C8B-B14F-4D97-AF65-F5344CB8AC3E}">
        <p14:creationId xmlns:p14="http://schemas.microsoft.com/office/powerpoint/2010/main" val="186147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8" y="0"/>
            <a:ext cx="91440" cy="9144000"/>
          </a:xfrm>
          <a:prstGeom prst="rect">
            <a:avLst/>
          </a:prstGeom>
          <a:solidFill>
            <a:srgbClr val="63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B917"/>
              </a:solidFill>
            </a:endParaRPr>
          </a:p>
        </p:txBody>
      </p:sp>
      <p:sp>
        <p:nvSpPr>
          <p:cNvPr id="8" name="Rectangle 7"/>
          <p:cNvSpPr/>
          <p:nvPr/>
        </p:nvSpPr>
        <p:spPr>
          <a:xfrm>
            <a:off x="602776" y="1754778"/>
            <a:ext cx="2346164" cy="3185487"/>
          </a:xfrm>
          <a:prstGeom prst="rect">
            <a:avLst/>
          </a:prstGeom>
        </p:spPr>
        <p:txBody>
          <a:bodyPr wrap="square">
            <a:spAutoFit/>
          </a:bodyPr>
          <a:lstStyle/>
          <a:p>
            <a:pPr marL="0" lvl="3">
              <a:spcAft>
                <a:spcPts val="600"/>
              </a:spcAft>
              <a:buClr>
                <a:schemeClr val="dk1"/>
              </a:buClr>
              <a:buSzPts val="1100"/>
            </a:pPr>
            <a:r>
              <a:rPr lang="en-US" sz="1400" b="1" i="1" dirty="0" err="1">
                <a:solidFill>
                  <a:schemeClr val="dk1"/>
                </a:solidFill>
                <a:latin typeface="Arial" panose="020B0604020202020204" pitchFamily="34" charset="0"/>
                <a:cs typeface="Arial" panose="020B0604020202020204" pitchFamily="34" charset="0"/>
              </a:rPr>
              <a:t>CalFresh</a:t>
            </a:r>
            <a:r>
              <a:rPr lang="en-US" sz="1400" b="1" i="1" dirty="0">
                <a:solidFill>
                  <a:schemeClr val="dk1"/>
                </a:solidFill>
                <a:latin typeface="Arial" panose="020B0604020202020204" pitchFamily="34" charset="0"/>
                <a:cs typeface="Arial" panose="020B0604020202020204" pitchFamily="34" charset="0"/>
              </a:rPr>
              <a:t> helps kids at home</a:t>
            </a:r>
            <a:r>
              <a:rPr lang="en-US" sz="1400" b="1" dirty="0">
                <a:solidFill>
                  <a:schemeClr val="dk1"/>
                </a:solidFill>
                <a:latin typeface="Arial" panose="020B0604020202020204" pitchFamily="34" charset="0"/>
                <a:cs typeface="Arial" panose="020B0604020202020204" pitchFamily="34" charset="0"/>
              </a:rPr>
              <a:t>:</a:t>
            </a:r>
            <a:r>
              <a:rPr lang="en-US" sz="1400" dirty="0">
                <a:solidFill>
                  <a:schemeClr val="dk1"/>
                </a:solidFill>
                <a:latin typeface="Arial" panose="020B0604020202020204" pitchFamily="34" charset="0"/>
                <a:cs typeface="Arial" panose="020B0604020202020204" pitchFamily="34" charset="0"/>
              </a:rPr>
              <a:t> California families with children receive an average of $373 a month to help parents afford groceries, pre-COVID. During the pandemic, a family of 4 receives $782 a month.</a:t>
            </a:r>
          </a:p>
          <a:p>
            <a:pPr marL="0" lvl="3">
              <a:spcAft>
                <a:spcPts val="600"/>
              </a:spcAft>
              <a:buClr>
                <a:schemeClr val="dk1"/>
              </a:buClr>
              <a:buSzPts val="1100"/>
            </a:pPr>
            <a:r>
              <a:rPr lang="en-US" sz="1400" b="1" i="1" dirty="0" err="1">
                <a:solidFill>
                  <a:prstClr val="black"/>
                </a:solidFill>
                <a:latin typeface="Arial" panose="020B0604020202020204" pitchFamily="34" charset="0"/>
                <a:cs typeface="Arial" panose="020B0604020202020204" pitchFamily="34" charset="0"/>
              </a:rPr>
              <a:t>CalFresh</a:t>
            </a:r>
            <a:r>
              <a:rPr lang="en-US" sz="1400" b="1" i="1" dirty="0">
                <a:solidFill>
                  <a:prstClr val="black"/>
                </a:solidFill>
                <a:latin typeface="Arial" panose="020B0604020202020204" pitchFamily="34" charset="0"/>
                <a:cs typeface="Arial" panose="020B0604020202020204" pitchFamily="34" charset="0"/>
              </a:rPr>
              <a:t> helps kids at school</a:t>
            </a:r>
            <a:r>
              <a:rPr lang="en-US" sz="1400" b="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Students enrolled in </a:t>
            </a:r>
            <a:r>
              <a:rPr lang="en-US" sz="1400" dirty="0" err="1">
                <a:solidFill>
                  <a:prstClr val="black"/>
                </a:solidFill>
                <a:latin typeface="Arial" panose="020B0604020202020204" pitchFamily="34" charset="0"/>
                <a:cs typeface="Arial" panose="020B0604020202020204" pitchFamily="34" charset="0"/>
              </a:rPr>
              <a:t>CalFresh</a:t>
            </a:r>
            <a:r>
              <a:rPr lang="en-US" sz="1400" dirty="0">
                <a:solidFill>
                  <a:prstClr val="black"/>
                </a:solidFill>
                <a:latin typeface="Arial" panose="020B0604020202020204" pitchFamily="34" charset="0"/>
                <a:cs typeface="Arial" panose="020B0604020202020204" pitchFamily="34" charset="0"/>
              </a:rPr>
              <a:t> are directly certified for free school meals.</a:t>
            </a:r>
          </a:p>
        </p:txBody>
      </p:sp>
      <p:sp>
        <p:nvSpPr>
          <p:cNvPr id="9" name="Rectangle 8"/>
          <p:cNvSpPr/>
          <p:nvPr/>
        </p:nvSpPr>
        <p:spPr>
          <a:xfrm>
            <a:off x="564256" y="5958464"/>
            <a:ext cx="5858668" cy="2769989"/>
          </a:xfrm>
          <a:prstGeom prst="rect">
            <a:avLst/>
          </a:prstGeom>
        </p:spPr>
        <p:txBody>
          <a:bodyPr wrap="square">
            <a:spAutoFit/>
          </a:bodyPr>
          <a:lstStyle/>
          <a:p>
            <a:pPr>
              <a:spcAft>
                <a:spcPts val="1200"/>
              </a:spcAft>
            </a:pPr>
            <a:r>
              <a:rPr lang="en-US" sz="1900" dirty="0" err="1">
                <a:solidFill>
                  <a:srgbClr val="F26722"/>
                </a:solidFill>
                <a:latin typeface="Gotham Bold" pitchFamily="50" charset="0"/>
                <a:cs typeface="Arial"/>
              </a:rPr>
              <a:t>CalFresh</a:t>
            </a:r>
            <a:r>
              <a:rPr lang="en-US" sz="1900" dirty="0">
                <a:solidFill>
                  <a:srgbClr val="F26722"/>
                </a:solidFill>
                <a:latin typeface="Gotham Bold" pitchFamily="50" charset="0"/>
                <a:cs typeface="Arial"/>
              </a:rPr>
              <a:t> Outreach is Important for Schools</a:t>
            </a:r>
          </a:p>
          <a:p>
            <a:pPr>
              <a:spcAft>
                <a:spcPts val="600"/>
              </a:spcAft>
            </a:pPr>
            <a:r>
              <a:rPr lang="en-US" sz="1400" b="1" i="1" dirty="0" err="1">
                <a:solidFill>
                  <a:schemeClr val="dk1"/>
                </a:solidFill>
                <a:latin typeface="Arial" panose="020B0604020202020204" pitchFamily="34" charset="0"/>
                <a:cs typeface="Arial" panose="020B0604020202020204" pitchFamily="34" charset="0"/>
              </a:rPr>
              <a:t>CalFresh</a:t>
            </a:r>
            <a:r>
              <a:rPr lang="en-US" sz="1400" b="1" i="1" dirty="0">
                <a:solidFill>
                  <a:schemeClr val="dk1"/>
                </a:solidFill>
                <a:latin typeface="Arial" panose="020B0604020202020204" pitchFamily="34" charset="0"/>
                <a:cs typeface="Arial" panose="020B0604020202020204" pitchFamily="34" charset="0"/>
              </a:rPr>
              <a:t> helps school nutrition budgets</a:t>
            </a:r>
            <a:r>
              <a:rPr lang="en-US" sz="1400" b="1" dirty="0">
                <a:solidFill>
                  <a:schemeClr val="dk1"/>
                </a:solidFill>
                <a:latin typeface="Arial" panose="020B0604020202020204" pitchFamily="34" charset="0"/>
                <a:cs typeface="Arial" panose="020B0604020202020204" pitchFamily="34" charset="0"/>
              </a:rPr>
              <a:t>: </a:t>
            </a:r>
            <a:r>
              <a:rPr lang="en-US" sz="1400" dirty="0">
                <a:solidFill>
                  <a:schemeClr val="dk1"/>
                </a:solidFill>
                <a:latin typeface="Arial" panose="020B0604020202020204" pitchFamily="34" charset="0"/>
                <a:cs typeface="Arial" panose="020B0604020202020204" pitchFamily="34" charset="0"/>
              </a:rPr>
              <a:t>Students enrolled in </a:t>
            </a:r>
            <a:r>
              <a:rPr lang="en-US" sz="1400" dirty="0" err="1">
                <a:solidFill>
                  <a:schemeClr val="dk1"/>
                </a:solidFill>
                <a:latin typeface="Arial" panose="020B0604020202020204" pitchFamily="34" charset="0"/>
                <a:cs typeface="Arial" panose="020B0604020202020204" pitchFamily="34" charset="0"/>
              </a:rPr>
              <a:t>CalFresh</a:t>
            </a:r>
            <a:r>
              <a:rPr lang="en-US" sz="1400" dirty="0">
                <a:solidFill>
                  <a:schemeClr val="dk1"/>
                </a:solidFill>
                <a:latin typeface="Arial" panose="020B0604020202020204" pitchFamily="34" charset="0"/>
                <a:cs typeface="Arial" panose="020B0604020202020204" pitchFamily="34" charset="0"/>
              </a:rPr>
              <a:t> are automatically certified for free school meals. That means fewer school meal applications to process, and fewer unpaid meal charges.</a:t>
            </a:r>
          </a:p>
          <a:p>
            <a:pPr>
              <a:spcAft>
                <a:spcPts val="600"/>
              </a:spcAft>
            </a:pPr>
            <a:r>
              <a:rPr lang="en-US" sz="1400" b="1" i="1" dirty="0" err="1">
                <a:solidFill>
                  <a:schemeClr val="dk1"/>
                </a:solidFill>
                <a:latin typeface="Arial" panose="020B0604020202020204" pitchFamily="34" charset="0"/>
                <a:cs typeface="Arial" panose="020B0604020202020204" pitchFamily="34" charset="0"/>
              </a:rPr>
              <a:t>CalFresh</a:t>
            </a:r>
            <a:r>
              <a:rPr lang="en-US" sz="1400" b="1" i="1" dirty="0">
                <a:solidFill>
                  <a:schemeClr val="dk1"/>
                </a:solidFill>
                <a:latin typeface="Arial" panose="020B0604020202020204" pitchFamily="34" charset="0"/>
                <a:cs typeface="Arial" panose="020B0604020202020204" pitchFamily="34" charset="0"/>
              </a:rPr>
              <a:t> helps schools qualify for more programs:</a:t>
            </a:r>
            <a:r>
              <a:rPr lang="en-US" sz="1400" b="1" dirty="0">
                <a:solidFill>
                  <a:schemeClr val="dk1"/>
                </a:solidFill>
                <a:latin typeface="Arial" panose="020B0604020202020204" pitchFamily="34" charset="0"/>
                <a:cs typeface="Arial" panose="020B0604020202020204" pitchFamily="34" charset="0"/>
              </a:rPr>
              <a:t> </a:t>
            </a:r>
            <a:r>
              <a:rPr lang="en-US" sz="1400" dirty="0">
                <a:solidFill>
                  <a:schemeClr val="dk1"/>
                </a:solidFill>
                <a:latin typeface="Arial" panose="020B0604020202020204" pitchFamily="34" charset="0"/>
                <a:cs typeface="Arial" panose="020B0604020202020204" pitchFamily="34" charset="0"/>
              </a:rPr>
              <a:t>When </a:t>
            </a:r>
            <a:r>
              <a:rPr lang="en-US" sz="1400" dirty="0" err="1">
                <a:solidFill>
                  <a:schemeClr val="dk1"/>
                </a:solidFill>
                <a:latin typeface="Arial" panose="020B0604020202020204" pitchFamily="34" charset="0"/>
                <a:cs typeface="Arial" panose="020B0604020202020204" pitchFamily="34" charset="0"/>
              </a:rPr>
              <a:t>CalFresh</a:t>
            </a:r>
            <a:r>
              <a:rPr lang="en-US" sz="1400" dirty="0">
                <a:solidFill>
                  <a:schemeClr val="dk1"/>
                </a:solidFill>
                <a:latin typeface="Arial" panose="020B0604020202020204" pitchFamily="34" charset="0"/>
                <a:cs typeface="Arial" panose="020B0604020202020204" pitchFamily="34" charset="0"/>
              </a:rPr>
              <a:t> reaches more eligible students, it improves a school’s ability to operate free summer and afterschool meal programs and to adopt the Community Eligibility Provision (CEP), which enables eligible schools to serve meals to all students at no cost to families. </a:t>
            </a:r>
            <a:r>
              <a:rPr lang="en-US" sz="1400" dirty="0">
                <a:solidFill>
                  <a:schemeClr val="dk1"/>
                </a:solidFill>
                <a:latin typeface="Arial" panose="020B0604020202020204" pitchFamily="34" charset="0"/>
                <a:cs typeface="Arial" panose="020B0604020202020204" pitchFamily="34" charset="0"/>
                <a:hlinkClick r:id="rId2"/>
              </a:rPr>
              <a:t>Learn more about CEP.</a:t>
            </a:r>
            <a:endParaRPr lang="en-US" sz="1400" dirty="0">
              <a:solidFill>
                <a:schemeClr val="dk1"/>
              </a:solidFill>
              <a:latin typeface="Arial" panose="020B0604020202020204" pitchFamily="34" charset="0"/>
              <a:cs typeface="Arial" panose="020B0604020202020204" pitchFamily="34" charset="0"/>
            </a:endParaRPr>
          </a:p>
        </p:txBody>
      </p:sp>
      <p:sp>
        <p:nvSpPr>
          <p:cNvPr id="2" name="Rectangle 1"/>
          <p:cNvSpPr/>
          <p:nvPr/>
        </p:nvSpPr>
        <p:spPr>
          <a:xfrm>
            <a:off x="602774" y="458763"/>
            <a:ext cx="5735445" cy="384721"/>
          </a:xfrm>
          <a:prstGeom prst="rect">
            <a:avLst/>
          </a:prstGeom>
        </p:spPr>
        <p:txBody>
          <a:bodyPr wrap="square">
            <a:spAutoFit/>
          </a:bodyPr>
          <a:lstStyle/>
          <a:p>
            <a:pPr lvl="0">
              <a:spcAft>
                <a:spcPts val="600"/>
              </a:spcAft>
            </a:pPr>
            <a:r>
              <a:rPr lang="en-US" sz="1900" dirty="0" err="1">
                <a:solidFill>
                  <a:srgbClr val="F26722"/>
                </a:solidFill>
                <a:latin typeface="Gotham Bold" pitchFamily="50" charset="0"/>
                <a:cs typeface="Arial"/>
              </a:rPr>
              <a:t>CalFresh</a:t>
            </a:r>
            <a:r>
              <a:rPr lang="en-US" sz="1900" dirty="0">
                <a:solidFill>
                  <a:srgbClr val="F26722"/>
                </a:solidFill>
                <a:latin typeface="Gotham Bold" pitchFamily="50" charset="0"/>
                <a:cs typeface="Arial"/>
              </a:rPr>
              <a:t> Outreach is Important for Students</a:t>
            </a:r>
          </a:p>
        </p:txBody>
      </p:sp>
      <p:sp>
        <p:nvSpPr>
          <p:cNvPr id="3" name="Rectangle 2"/>
          <p:cNvSpPr/>
          <p:nvPr/>
        </p:nvSpPr>
        <p:spPr>
          <a:xfrm>
            <a:off x="602774" y="935717"/>
            <a:ext cx="5735445" cy="738664"/>
          </a:xfrm>
          <a:prstGeom prst="rect">
            <a:avLst/>
          </a:prstGeom>
          <a:solidFill>
            <a:srgbClr val="63C8CC">
              <a:alpha val="18000"/>
            </a:srgbClr>
          </a:solidFill>
        </p:spPr>
        <p:txBody>
          <a:bodyPr wrap="square">
            <a:spAutoFit/>
          </a:bodyPr>
          <a:lstStyle/>
          <a:p>
            <a:pPr lvl="0" algn="ctr">
              <a:spcAft>
                <a:spcPts val="600"/>
              </a:spcAft>
            </a:pPr>
            <a:r>
              <a:rPr lang="en-US" sz="1400" dirty="0">
                <a:solidFill>
                  <a:schemeClr val="dk1"/>
                </a:solidFill>
                <a:latin typeface="Arial" panose="020B0604020202020204" pitchFamily="34" charset="0"/>
                <a:cs typeface="Arial" panose="020B0604020202020204" pitchFamily="34" charset="0"/>
              </a:rPr>
              <a:t>When kids are enrolled in </a:t>
            </a:r>
            <a:r>
              <a:rPr lang="en-US" sz="1400" dirty="0" err="1">
                <a:solidFill>
                  <a:schemeClr val="dk1"/>
                </a:solidFill>
                <a:latin typeface="Arial" panose="020B0604020202020204" pitchFamily="34" charset="0"/>
                <a:cs typeface="Arial" panose="020B0604020202020204" pitchFamily="34" charset="0"/>
              </a:rPr>
              <a:t>CalFresh</a:t>
            </a:r>
            <a:r>
              <a:rPr lang="en-US" sz="1400" dirty="0">
                <a:solidFill>
                  <a:schemeClr val="dk1"/>
                </a:solidFill>
                <a:latin typeface="Arial" panose="020B0604020202020204" pitchFamily="34" charset="0"/>
                <a:cs typeface="Arial" panose="020B0604020202020204" pitchFamily="34" charset="0"/>
              </a:rPr>
              <a:t>, they get the food they need to succeed both at home and school. But many newly eligible families may not know they qualify or how to sign up. </a:t>
            </a:r>
          </a:p>
        </p:txBody>
      </p:sp>
      <p:sp>
        <p:nvSpPr>
          <p:cNvPr id="10" name="Rectangle 9"/>
          <p:cNvSpPr/>
          <p:nvPr/>
        </p:nvSpPr>
        <p:spPr>
          <a:xfrm>
            <a:off x="3056648" y="1972996"/>
            <a:ext cx="3328276" cy="2551339"/>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marR="0" lvl="0">
              <a:lnSpc>
                <a:spcPct val="107000"/>
              </a:lnSpc>
              <a:spcBef>
                <a:spcPts val="0"/>
              </a:spcBef>
              <a:spcAft>
                <a:spcPts val="600"/>
              </a:spcAft>
            </a:pPr>
            <a:r>
              <a:rPr lang="en-US" sz="1400" b="1" dirty="0">
                <a:latin typeface="Arial" panose="020B0604020202020204" pitchFamily="34" charset="0"/>
                <a:ea typeface="Calibri" panose="020F0502020204030204" pitchFamily="34" charset="0"/>
                <a:cs typeface="Arial" panose="020B0604020202020204" pitchFamily="34" charset="0"/>
              </a:rPr>
              <a:t>Please Note:  Immigrant families may be hesitant to enroll in </a:t>
            </a:r>
            <a:r>
              <a:rPr lang="en-US" sz="1400" b="1" dirty="0" err="1">
                <a:latin typeface="Arial" panose="020B0604020202020204" pitchFamily="34" charset="0"/>
                <a:ea typeface="Calibri" panose="020F0502020204030204" pitchFamily="34" charset="0"/>
                <a:cs typeface="Arial" panose="020B0604020202020204" pitchFamily="34" charset="0"/>
              </a:rPr>
              <a:t>CalFresh</a:t>
            </a:r>
            <a:endParaRPr lang="en-US" sz="14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1400" dirty="0">
                <a:latin typeface="Arial" panose="020B0604020202020204" pitchFamily="34" charset="0"/>
                <a:ea typeface="Calibri" panose="020F0502020204030204" pitchFamily="34" charset="0"/>
                <a:cs typeface="Arial" panose="020B0604020202020204" pitchFamily="34" charset="0"/>
                <a:hlinkClick r:id="rId3"/>
              </a:rPr>
              <a:t>Learn more in this guide for immigrants</a:t>
            </a:r>
            <a:r>
              <a:rPr lang="en-US" sz="1400" dirty="0">
                <a:latin typeface="Arial" panose="020B0604020202020204" pitchFamily="34" charset="0"/>
                <a:ea typeface="Calibri" panose="020F0502020204030204" pitchFamily="34" charset="0"/>
                <a:cs typeface="Arial" panose="020B0604020202020204" pitchFamily="34" charset="0"/>
              </a:rPr>
              <a:t> and share </a:t>
            </a:r>
            <a:r>
              <a:rPr lang="en-US" sz="1400" dirty="0">
                <a:latin typeface="Arial" panose="020B0604020202020204" pitchFamily="34" charset="0"/>
                <a:cs typeface="Arial" panose="020B0604020202020204" pitchFamily="34" charset="0"/>
              </a:rPr>
              <a:t>community-facing resources from </a:t>
            </a:r>
            <a:r>
              <a:rPr lang="en-US" sz="1400" dirty="0">
                <a:latin typeface="Arial" panose="020B0604020202020204" pitchFamily="34" charset="0"/>
                <a:ea typeface="Calibri" panose="020F0502020204030204" pitchFamily="34" charset="0"/>
                <a:cs typeface="Arial" panose="020B0604020202020204" pitchFamily="34" charset="0"/>
              </a:rPr>
              <a:t>Protecting Immigrant Families at: </a:t>
            </a:r>
            <a:r>
              <a:rPr lang="en-US" sz="1400" dirty="0">
                <a:latin typeface="Arial" panose="020B0604020202020204" pitchFamily="34" charset="0"/>
                <a:cs typeface="Arial" panose="020B0604020202020204" pitchFamily="34" charset="0"/>
                <a:hlinkClick r:id="rId4"/>
              </a:rPr>
              <a:t>https://protectingimmigrantfamilies.org/</a:t>
            </a:r>
            <a:r>
              <a:rPr lang="en-US" sz="1400" dirty="0">
                <a:latin typeface="Arial" panose="020B0604020202020204" pitchFamily="34" charset="0"/>
                <a:cs typeface="Arial" panose="020B0604020202020204" pitchFamily="34" charset="0"/>
              </a:rPr>
              <a:t> </a:t>
            </a:r>
          </a:p>
          <a:p>
            <a:pPr>
              <a:lnSpc>
                <a:spcPct val="107000"/>
              </a:lnSpc>
              <a:spcAft>
                <a:spcPts val="600"/>
              </a:spcAft>
            </a:pPr>
            <a:r>
              <a:rPr lang="en-US" sz="1400" dirty="0">
                <a:latin typeface="Arial" panose="020B0604020202020204" pitchFamily="34" charset="0"/>
                <a:cs typeface="Arial" panose="020B0604020202020204" pitchFamily="34" charset="0"/>
              </a:rPr>
              <a:t>Text “Benefits” to 650-376-8006 to learn more about how people with different immigration statuses could be affected by </a:t>
            </a:r>
            <a:r>
              <a:rPr lang="en-US" sz="1400" dirty="0" err="1">
                <a:latin typeface="Arial" panose="020B0604020202020204" pitchFamily="34" charset="0"/>
                <a:cs typeface="Arial" panose="020B0604020202020204" pitchFamily="34" charset="0"/>
              </a:rPr>
              <a:t>CalFresh</a:t>
            </a:r>
            <a:r>
              <a:rPr lang="en-US" sz="1400" dirty="0">
                <a:latin typeface="Arial" panose="020B0604020202020204" pitchFamily="34" charset="0"/>
                <a:cs typeface="Arial" panose="020B0604020202020204" pitchFamily="34" charset="0"/>
              </a:rPr>
              <a:t> eligibility.</a:t>
            </a:r>
          </a:p>
        </p:txBody>
      </p:sp>
      <p:sp>
        <p:nvSpPr>
          <p:cNvPr id="5" name="Rectangle 4"/>
          <p:cNvSpPr/>
          <p:nvPr/>
        </p:nvSpPr>
        <p:spPr>
          <a:xfrm>
            <a:off x="582003" y="4932306"/>
            <a:ext cx="5823174" cy="954107"/>
          </a:xfrm>
          <a:prstGeom prst="rect">
            <a:avLst/>
          </a:prstGeom>
        </p:spPr>
        <p:txBody>
          <a:bodyPr wrap="square">
            <a:spAutoFit/>
          </a:bodyPr>
          <a:lstStyle/>
          <a:p>
            <a:pPr marL="0" lvl="3">
              <a:spcAft>
                <a:spcPts val="600"/>
              </a:spcAft>
              <a:buClr>
                <a:schemeClr val="dk1"/>
              </a:buClr>
              <a:buSzPts val="1100"/>
            </a:pPr>
            <a:r>
              <a:rPr lang="en-US" sz="1400" b="1" i="1" dirty="0" err="1">
                <a:solidFill>
                  <a:schemeClr val="dk1"/>
                </a:solidFill>
                <a:latin typeface="Arial" panose="020B0604020202020204" pitchFamily="34" charset="0"/>
                <a:cs typeface="Arial" panose="020B0604020202020204" pitchFamily="34" charset="0"/>
              </a:rPr>
              <a:t>CalFresh</a:t>
            </a:r>
            <a:r>
              <a:rPr lang="en-US" sz="1400" b="1" i="1" dirty="0">
                <a:solidFill>
                  <a:schemeClr val="dk1"/>
                </a:solidFill>
                <a:latin typeface="Arial" panose="020B0604020202020204" pitchFamily="34" charset="0"/>
                <a:cs typeface="Arial" panose="020B0604020202020204" pitchFamily="34" charset="0"/>
              </a:rPr>
              <a:t> helps kids in the classroom:</a:t>
            </a:r>
            <a:r>
              <a:rPr lang="en-US" sz="1400" dirty="0">
                <a:solidFill>
                  <a:schemeClr val="dk1"/>
                </a:solidFill>
                <a:latin typeface="Arial" panose="020B0604020202020204" pitchFamily="34" charset="0"/>
                <a:cs typeface="Arial" panose="020B0604020202020204" pitchFamily="34" charset="0"/>
              </a:rPr>
              <a:t> When students consistently get the food they need, it leads to lower rates of chronic absenteeism, stronger test scores, and fewer disruptions caused by behavior or trips to the nurse.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27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p5"/>
          <p:cNvSpPr txBox="1"/>
          <p:nvPr/>
        </p:nvSpPr>
        <p:spPr>
          <a:xfrm>
            <a:off x="506103" y="305551"/>
            <a:ext cx="5845794" cy="389212"/>
          </a:xfrm>
          <a:prstGeom prst="rect">
            <a:avLst/>
          </a:prstGeom>
          <a:noFill/>
          <a:ln>
            <a:noFill/>
          </a:ln>
        </p:spPr>
        <p:txBody>
          <a:bodyPr spcFirstLastPara="1" wrap="square" lIns="80669" tIns="40324" rIns="80669" bIns="40324" anchor="t" anchorCtr="0">
            <a:spAutoFit/>
          </a:bodyPr>
          <a:lstStyle/>
          <a:p>
            <a:r>
              <a:rPr lang="en-US" sz="2000" dirty="0">
                <a:solidFill>
                  <a:srgbClr val="F26722"/>
                </a:solidFill>
                <a:latin typeface="Gotham Bold" pitchFamily="50" charset="0"/>
                <a:cs typeface="Arial"/>
                <a:sym typeface="Arial"/>
              </a:rPr>
              <a:t>Sample Language to Copy &amp; Paste: English</a:t>
            </a:r>
          </a:p>
        </p:txBody>
      </p:sp>
      <p:sp>
        <p:nvSpPr>
          <p:cNvPr id="6" name="Rectangle 5"/>
          <p:cNvSpPr/>
          <p:nvPr/>
        </p:nvSpPr>
        <p:spPr>
          <a:xfrm>
            <a:off x="506103" y="863077"/>
            <a:ext cx="6032920" cy="7986802"/>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Newsletter or Website Post</a:t>
            </a:r>
          </a:p>
          <a:p>
            <a:endParaRPr lang="en-US" sz="1050" dirty="0">
              <a:solidFill>
                <a:srgbClr val="FF0000"/>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COVID-19 pandemic has hurt many families in our community. If you have recently lost income, you may be eligible for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benefits are uploaded to an Electronic Benefits Transfer (EBT) card and can be used to purchase food at places like grocery stores and farmers’ markets. Applying for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is confidential. Apply at </a:t>
            </a:r>
            <a:r>
              <a:rPr lang="en-US" sz="1200" dirty="0">
                <a:solidFill>
                  <a:srgbClr val="FF0000"/>
                </a:solidFill>
                <a:latin typeface="Arial" panose="020B0604020202020204" pitchFamily="34" charset="0"/>
                <a:cs typeface="Arial" panose="020B0604020202020204" pitchFamily="34" charset="0"/>
                <a:hlinkClick r:id="rId2"/>
              </a:rPr>
              <a:t>https://www.getcalfresh.org/</a:t>
            </a:r>
            <a:r>
              <a:rPr lang="en-US" sz="1200" dirty="0">
                <a:solidFill>
                  <a:srgbClr val="FF000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 call 1-877-847-3663.</a:t>
            </a:r>
            <a:br>
              <a:rPr lang="en-US" sz="1050" dirty="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Email or Letter to Families</a:t>
            </a:r>
          </a:p>
          <a:p>
            <a:br>
              <a:rPr lang="en-US" sz="105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Dear Families,</a:t>
            </a:r>
          </a:p>
          <a:p>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The coronavirus pandemic continues to impact families in our community with job layoffs and income loss. I’m writing because you may be eligible for a benefit called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provides money for food on an Electronic Benefits Transfer (EBT) card that can be used like a debit card to buy food at grocery stores and farmers’ markets. The card is mailed to your house and benefits are uploaded each month directly on the card.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Because of the pandemic, a family of four currently receives $782 every month to purchase food.</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Please visit </a:t>
            </a:r>
            <a:r>
              <a:rPr lang="en-US" sz="1200" dirty="0">
                <a:solidFill>
                  <a:srgbClr val="FF0000"/>
                </a:solidFill>
                <a:latin typeface="Arial" panose="020B0604020202020204" pitchFamily="34" charset="0"/>
                <a:cs typeface="Arial" panose="020B0604020202020204" pitchFamily="34" charset="0"/>
                <a:hlinkClick r:id="rId2"/>
              </a:rPr>
              <a:t>https://www.getcalfresh.org/</a:t>
            </a:r>
            <a:r>
              <a:rPr lang="en-US" sz="1200" dirty="0">
                <a:solidFill>
                  <a:srgbClr val="FF000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 call 1-877-847-3663 to apply for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a:t>
            </a:r>
          </a:p>
          <a:p>
            <a:br>
              <a:rPr lang="en-US" sz="1400" dirty="0">
                <a:latin typeface="Arial" panose="020B0604020202020204" pitchFamily="34" charset="0"/>
                <a:cs typeface="Arial" panose="020B0604020202020204" pitchFamily="34" charset="0"/>
              </a:rPr>
            </a:br>
            <a:r>
              <a:rPr lang="en-US" sz="1600" b="1" dirty="0" err="1">
                <a:latin typeface="Arial" panose="020B0604020202020204" pitchFamily="34" charset="0"/>
                <a:cs typeface="Arial" panose="020B0604020202020204" pitchFamily="34" charset="0"/>
              </a:rPr>
              <a:t>Robocall</a:t>
            </a:r>
            <a:r>
              <a:rPr lang="en-US" sz="1600" b="1" dirty="0">
                <a:latin typeface="Arial" panose="020B0604020202020204" pitchFamily="34" charset="0"/>
                <a:cs typeface="Arial" panose="020B0604020202020204" pitchFamily="34" charset="0"/>
              </a:rPr>
              <a:t> Script</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a:spcAft>
                <a:spcPts val="600"/>
              </a:spcAft>
            </a:pPr>
            <a:r>
              <a:rPr lang="en-US" sz="1200" dirty="0">
                <a:latin typeface="Arial" panose="020B0604020202020204" pitchFamily="34" charset="0"/>
                <a:cs typeface="Arial" panose="020B0604020202020204" pitchFamily="34" charset="0"/>
              </a:rPr>
              <a:t>Hello, this is [Name of superintendent or principal]. The coronavirus pandemic continues to hurt our families in many ways, but there are programs that can help.</a:t>
            </a:r>
          </a:p>
          <a:p>
            <a:pPr>
              <a:spcAft>
                <a:spcPts val="600"/>
              </a:spcAft>
            </a:pPr>
            <a:r>
              <a:rPr lang="en-US" sz="1200" dirty="0">
                <a:latin typeface="Arial" panose="020B0604020202020204" pitchFamily="34" charset="0"/>
                <a:cs typeface="Arial" panose="020B0604020202020204" pitchFamily="34" charset="0"/>
              </a:rPr>
              <a:t>If you or your family could use support buying groceries, you may be eligible for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a program that helps millions of people all across the country. You can apply for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today at </a:t>
            </a:r>
            <a:r>
              <a:rPr lang="en-US" sz="1200" dirty="0">
                <a:latin typeface="Arial" panose="020B0604020202020204" pitchFamily="34" charset="0"/>
                <a:cs typeface="Arial" panose="020B0604020202020204" pitchFamily="34" charset="0"/>
                <a:hlinkClick r:id="rId3"/>
              </a:rPr>
              <a:t>www.getcalfresh.org</a:t>
            </a:r>
            <a:r>
              <a:rPr lang="en-US" sz="1200" dirty="0">
                <a:latin typeface="Arial" panose="020B0604020202020204" pitchFamily="34" charset="0"/>
                <a:cs typeface="Arial" panose="020B0604020202020204" pitchFamily="34" charset="0"/>
              </a:rPr>
              <a:t> </a:t>
            </a:r>
          </a:p>
          <a:p>
            <a:pPr>
              <a:spcAft>
                <a:spcPts val="600"/>
              </a:spcAft>
            </a:pPr>
            <a:r>
              <a:rPr lang="en-US" sz="1200" dirty="0">
                <a:latin typeface="Arial" panose="020B0604020202020204" pitchFamily="34" charset="0"/>
                <a:cs typeface="Arial" panose="020B0604020202020204" pitchFamily="34" charset="0"/>
              </a:rPr>
              <a:t>Because of the pandemic, a family of four can receive more than $700 every month to purchase food with their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card.</a:t>
            </a:r>
          </a:p>
          <a:p>
            <a:pPr>
              <a:spcAft>
                <a:spcPts val="600"/>
              </a:spcAft>
            </a:pPr>
            <a:r>
              <a:rPr lang="en-US" sz="1200" dirty="0">
                <a:latin typeface="Arial" panose="020B0604020202020204" pitchFamily="34" charset="0"/>
                <a:cs typeface="Arial" panose="020B0604020202020204" pitchFamily="34" charset="0"/>
              </a:rPr>
              <a:t>Don’t forget that families can also pick up free meals for kids. Send a text message with the word “FOOD” or “COMIDA” to 877-877 to get information about free meals available near you.</a:t>
            </a:r>
          </a:p>
          <a:p>
            <a:pPr>
              <a:spcAft>
                <a:spcPts val="600"/>
              </a:spcAft>
            </a:pPr>
            <a:r>
              <a:rPr lang="en-US" sz="1200" dirty="0">
                <a:latin typeface="Arial" panose="020B0604020202020204" pitchFamily="34" charset="0"/>
                <a:cs typeface="Arial" panose="020B0604020202020204" pitchFamily="34" charset="0"/>
              </a:rPr>
              <a:t>For more information, please visit our website at [URL] or call [phone number].</a:t>
            </a:r>
          </a:p>
          <a:p>
            <a:pPr>
              <a:spcAft>
                <a:spcPts val="600"/>
              </a:spcAft>
            </a:pPr>
            <a:r>
              <a:rPr lang="en-US" sz="1200" dirty="0">
                <a:latin typeface="Arial" panose="020B0604020202020204" pitchFamily="34" charset="0"/>
                <a:cs typeface="Arial" panose="020B0604020202020204" pitchFamily="34" charset="0"/>
              </a:rPr>
              <a:t>Again, the website to apply for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is </a:t>
            </a:r>
            <a:r>
              <a:rPr lang="en-US" sz="1200" dirty="0">
                <a:solidFill>
                  <a:srgbClr val="FF0000"/>
                </a:solidFill>
                <a:latin typeface="Arial" panose="020B0604020202020204" pitchFamily="34" charset="0"/>
                <a:cs typeface="Arial" panose="020B0604020202020204" pitchFamily="34" charset="0"/>
                <a:hlinkClick r:id="rId3"/>
              </a:rPr>
              <a:t>www.getcalfresh.org</a:t>
            </a:r>
            <a:r>
              <a:rPr lang="en-US" sz="1200" dirty="0">
                <a:solidFill>
                  <a:srgbClr val="FF0000"/>
                </a:solidFill>
                <a:latin typeface="Arial" panose="020B0604020202020204" pitchFamily="34" charset="0"/>
                <a:cs typeface="Arial" panose="020B0604020202020204" pitchFamily="34" charset="0"/>
              </a:rPr>
              <a:t> </a:t>
            </a:r>
          </a:p>
        </p:txBody>
      </p:sp>
      <p:grpSp>
        <p:nvGrpSpPr>
          <p:cNvPr id="14" name="Group 13"/>
          <p:cNvGrpSpPr/>
          <p:nvPr/>
        </p:nvGrpSpPr>
        <p:grpSpPr>
          <a:xfrm>
            <a:off x="-144" y="0"/>
            <a:ext cx="92202" cy="9144000"/>
            <a:chOff x="-144" y="0"/>
            <a:chExt cx="92202" cy="9144000"/>
          </a:xfrm>
        </p:grpSpPr>
        <p:sp>
          <p:nvSpPr>
            <p:cNvPr id="9" name="Rectangle 8"/>
            <p:cNvSpPr/>
            <p:nvPr/>
          </p:nvSpPr>
          <p:spPr>
            <a:xfrm>
              <a:off x="618" y="0"/>
              <a:ext cx="91440" cy="9144000"/>
            </a:xfrm>
            <a:prstGeom prst="rect">
              <a:avLst/>
            </a:prstGeom>
            <a:solidFill>
              <a:srgbClr val="63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 y="0"/>
              <a:ext cx="91440" cy="2197100"/>
            </a:xfrm>
            <a:prstGeom prst="rect">
              <a:avLst/>
            </a:prstGeom>
            <a:solidFill>
              <a:srgbClr val="FDB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8" y="2197100"/>
              <a:ext cx="91440" cy="2197100"/>
            </a:xfrm>
            <a:prstGeom prst="rect">
              <a:avLst/>
            </a:prstGeom>
            <a:solidFill>
              <a:srgbClr val="F26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975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p5"/>
          <p:cNvSpPr txBox="1"/>
          <p:nvPr/>
        </p:nvSpPr>
        <p:spPr>
          <a:xfrm>
            <a:off x="505341" y="340839"/>
            <a:ext cx="5843016" cy="389212"/>
          </a:xfrm>
          <a:prstGeom prst="rect">
            <a:avLst/>
          </a:prstGeom>
          <a:noFill/>
          <a:ln>
            <a:noFill/>
          </a:ln>
        </p:spPr>
        <p:txBody>
          <a:bodyPr spcFirstLastPara="1" wrap="square" lIns="80669" tIns="40324" rIns="80669" bIns="40324" anchor="t" anchorCtr="0">
            <a:spAutoFit/>
          </a:bodyPr>
          <a:lstStyle/>
          <a:p>
            <a:r>
              <a:rPr lang="en-US" sz="2000" dirty="0">
                <a:solidFill>
                  <a:srgbClr val="F26722"/>
                </a:solidFill>
                <a:latin typeface="Gotham Bold" pitchFamily="50" charset="0"/>
                <a:ea typeface="Arial"/>
                <a:cs typeface="Arial"/>
                <a:sym typeface="Arial"/>
              </a:rPr>
              <a:t>Sample Language to Copy &amp; Paste: Spanish</a:t>
            </a:r>
          </a:p>
        </p:txBody>
      </p:sp>
      <p:sp>
        <p:nvSpPr>
          <p:cNvPr id="6" name="Rectangle 5"/>
          <p:cNvSpPr/>
          <p:nvPr/>
        </p:nvSpPr>
        <p:spPr>
          <a:xfrm>
            <a:off x="505340" y="932542"/>
            <a:ext cx="5998329" cy="7725192"/>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Newsletter or Website Post</a:t>
            </a:r>
          </a:p>
          <a:p>
            <a:endParaRPr lang="es-ES_tradnl" sz="1050" dirty="0">
              <a:latin typeface="Arial" panose="020B0604020202020204" pitchFamily="34" charset="0"/>
              <a:cs typeface="Arial" panose="020B0604020202020204" pitchFamily="34" charset="0"/>
            </a:endParaRPr>
          </a:p>
          <a:p>
            <a:r>
              <a:rPr lang="es-ES_tradnl" sz="1100" dirty="0">
                <a:latin typeface="Arial" panose="020B0604020202020204" pitchFamily="34" charset="0"/>
                <a:cs typeface="Arial" panose="020B0604020202020204" pitchFamily="34" charset="0"/>
              </a:rPr>
              <a:t>La pandemia de COVID -19 afectó a muchas familias en nuestra comunidad. Si perdió ingresos recientemente, puede que cualifique para </a:t>
            </a:r>
            <a:r>
              <a:rPr lang="es-ES_tradnl" sz="1100" dirty="0" err="1">
                <a:latin typeface="Arial" panose="020B0604020202020204" pitchFamily="34" charset="0"/>
                <a:cs typeface="Arial" panose="020B0604020202020204" pitchFamily="34" charset="0"/>
              </a:rPr>
              <a:t>CalFresh</a:t>
            </a:r>
            <a:r>
              <a:rPr lang="es-ES_tradnl" sz="1100" dirty="0">
                <a:latin typeface="Arial" panose="020B0604020202020204" pitchFamily="34" charset="0"/>
                <a:cs typeface="Arial" panose="020B0604020202020204" pitchFamily="34" charset="0"/>
              </a:rPr>
              <a:t>. Todos los beneficios de </a:t>
            </a:r>
            <a:r>
              <a:rPr lang="es-ES_tradnl" sz="1100" dirty="0" err="1">
                <a:latin typeface="Arial" panose="020B0604020202020204" pitchFamily="34" charset="0"/>
                <a:cs typeface="Arial" panose="020B0604020202020204" pitchFamily="34" charset="0"/>
              </a:rPr>
              <a:t>Fresh</a:t>
            </a:r>
            <a:r>
              <a:rPr lang="es-ES_tradnl" sz="1100" dirty="0">
                <a:latin typeface="Arial" panose="020B0604020202020204" pitchFamily="34" charset="0"/>
                <a:cs typeface="Arial" panose="020B0604020202020204" pitchFamily="34" charset="0"/>
              </a:rPr>
              <a:t> se cargan en una tarjeta de Transferencia Electrónica de Beneficios (EBT) que se puede usar en lugares como supermercados y mercados de agricultores. La solicitud de </a:t>
            </a:r>
            <a:r>
              <a:rPr lang="es-ES_tradnl" sz="1100" dirty="0" err="1">
                <a:latin typeface="Arial" panose="020B0604020202020204" pitchFamily="34" charset="0"/>
                <a:cs typeface="Arial" panose="020B0604020202020204" pitchFamily="34" charset="0"/>
              </a:rPr>
              <a:t>CalFresh</a:t>
            </a:r>
            <a:r>
              <a:rPr lang="es-ES_tradnl" sz="1100" dirty="0">
                <a:latin typeface="Arial" panose="020B0604020202020204" pitchFamily="34" charset="0"/>
                <a:cs typeface="Arial" panose="020B0604020202020204" pitchFamily="34" charset="0"/>
              </a:rPr>
              <a:t> es confidencial. Solicítela en </a:t>
            </a:r>
            <a:r>
              <a:rPr lang="es-ES_tradnl" sz="1100" dirty="0">
                <a:solidFill>
                  <a:srgbClr val="FF0000"/>
                </a:solidFill>
                <a:latin typeface="Arial" panose="020B0604020202020204" pitchFamily="34" charset="0"/>
                <a:cs typeface="Arial" panose="020B0604020202020204" pitchFamily="34" charset="0"/>
                <a:hlinkClick r:id="rId2"/>
              </a:rPr>
              <a:t>https://www.getcalfresh.org/</a:t>
            </a:r>
            <a:r>
              <a:rPr lang="es-ES_tradnl" sz="1100" dirty="0">
                <a:solidFill>
                  <a:srgbClr val="FF0000"/>
                </a:solidFill>
                <a:latin typeface="Arial" panose="020B0604020202020204" pitchFamily="34" charset="0"/>
                <a:cs typeface="Arial" panose="020B0604020202020204" pitchFamily="34" charset="0"/>
              </a:rPr>
              <a:t> </a:t>
            </a:r>
            <a:r>
              <a:rPr lang="es-ES_tradnl" sz="1100" dirty="0">
                <a:latin typeface="Arial" panose="020B0604020202020204" pitchFamily="34" charset="0"/>
                <a:cs typeface="Arial" panose="020B0604020202020204" pitchFamily="34" charset="0"/>
              </a:rPr>
              <a:t>o llamando al 1-877-847-3663.</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Email or Letter to Families</a:t>
            </a:r>
          </a:p>
          <a:p>
            <a:br>
              <a:rPr lang="en-US" sz="1050" dirty="0">
                <a:latin typeface="Arial" panose="020B0604020202020204" pitchFamily="34" charset="0"/>
                <a:cs typeface="Arial" panose="020B0604020202020204" pitchFamily="34" charset="0"/>
              </a:rPr>
            </a:br>
            <a:r>
              <a:rPr lang="es-ES" sz="1100" dirty="0">
                <a:latin typeface="Arial" panose="020B0604020202020204" pitchFamily="34" charset="0"/>
                <a:cs typeface="Arial" panose="020B0604020202020204" pitchFamily="34" charset="0"/>
              </a:rPr>
              <a:t>Queridas Familias,</a:t>
            </a:r>
          </a:p>
          <a:p>
            <a:endParaRPr lang="es-ES" sz="1100" dirty="0">
              <a:latin typeface="Arial" panose="020B0604020202020204" pitchFamily="34" charset="0"/>
              <a:cs typeface="Arial" panose="020B0604020202020204" pitchFamily="34" charset="0"/>
            </a:endParaRPr>
          </a:p>
          <a:p>
            <a:r>
              <a:rPr lang="es-ES_tradnl" sz="1100" dirty="0">
                <a:latin typeface="Arial" panose="020B0604020202020204" pitchFamily="34" charset="0"/>
                <a:cs typeface="Arial" panose="020B0604020202020204" pitchFamily="34" charset="0"/>
              </a:rPr>
              <a:t>La pandemia del coronavirus sigue impactando a las familias en nuestra comunidad con despidos y pérdida de ingresos. Le escribo porque puede que cualifique para un beneficio llamando </a:t>
            </a:r>
            <a:r>
              <a:rPr lang="es-ES_tradnl" sz="1100" dirty="0" err="1">
                <a:latin typeface="Arial" panose="020B0604020202020204" pitchFamily="34" charset="0"/>
                <a:cs typeface="Arial" panose="020B0604020202020204" pitchFamily="34" charset="0"/>
              </a:rPr>
              <a:t>CalFresh</a:t>
            </a:r>
            <a:r>
              <a:rPr lang="es-ES_tradnl" sz="1100" dirty="0">
                <a:latin typeface="Arial" panose="020B0604020202020204" pitchFamily="34" charset="0"/>
                <a:cs typeface="Arial" panose="020B0604020202020204" pitchFamily="34" charset="0"/>
              </a:rPr>
              <a:t>.</a:t>
            </a:r>
          </a:p>
          <a:p>
            <a:endParaRPr lang="es-ES_tradnl" sz="1100" dirty="0">
              <a:latin typeface="Arial" panose="020B0604020202020204" pitchFamily="34" charset="0"/>
              <a:cs typeface="Arial" panose="020B0604020202020204" pitchFamily="34" charset="0"/>
            </a:endParaRPr>
          </a:p>
          <a:p>
            <a:r>
              <a:rPr lang="es-ES_tradnl" sz="1100" dirty="0" err="1">
                <a:latin typeface="Arial" panose="020B0604020202020204" pitchFamily="34" charset="0"/>
                <a:cs typeface="Arial" panose="020B0604020202020204" pitchFamily="34" charset="0"/>
              </a:rPr>
              <a:t>CalFresh</a:t>
            </a:r>
            <a:r>
              <a:rPr lang="es-ES_tradnl" sz="1100" dirty="0">
                <a:latin typeface="Arial" panose="020B0604020202020204" pitchFamily="34" charset="0"/>
                <a:cs typeface="Arial" panose="020B0604020202020204" pitchFamily="34" charset="0"/>
              </a:rPr>
              <a:t> le da dinero para comida en una tarjeta de Transferencia Electrónica de Beneficios (EBT) que se puede usar como una tarjeta de débito para comprar comida en supermercados y mercados de agricultores. La tarjeta le llega a su casa y los beneficios se cargan mensualmente directamente en la tarjeta. </a:t>
            </a:r>
          </a:p>
          <a:p>
            <a:endParaRPr lang="es-ES_tradnl" sz="1100" dirty="0">
              <a:latin typeface="Arial" panose="020B0604020202020204" pitchFamily="34" charset="0"/>
              <a:cs typeface="Arial" panose="020B0604020202020204" pitchFamily="34" charset="0"/>
            </a:endParaRPr>
          </a:p>
          <a:p>
            <a:r>
              <a:rPr lang="es-ES_tradnl" sz="1100" dirty="0">
                <a:latin typeface="Arial" panose="020B0604020202020204" pitchFamily="34" charset="0"/>
                <a:cs typeface="Arial" panose="020B0604020202020204" pitchFamily="34" charset="0"/>
              </a:rPr>
              <a:t>Por la pandemia, una familia de cuatro actualmente recibe $782 cada mes para comprar comida.</a:t>
            </a:r>
          </a:p>
          <a:p>
            <a:r>
              <a:rPr lang="es-ES_tradnl" sz="1100" dirty="0">
                <a:latin typeface="Arial" panose="020B0604020202020204" pitchFamily="34" charset="0"/>
                <a:cs typeface="Arial" panose="020B0604020202020204" pitchFamily="34" charset="0"/>
              </a:rPr>
              <a:t> </a:t>
            </a:r>
          </a:p>
          <a:p>
            <a:r>
              <a:rPr lang="es-ES_tradnl" sz="1100" dirty="0">
                <a:latin typeface="Arial" panose="020B0604020202020204" pitchFamily="34" charset="0"/>
                <a:cs typeface="Arial" panose="020B0604020202020204" pitchFamily="34" charset="0"/>
              </a:rPr>
              <a:t>Visite por favor </a:t>
            </a:r>
            <a:r>
              <a:rPr lang="es-ES_tradnl" sz="1100" dirty="0">
                <a:solidFill>
                  <a:srgbClr val="FF0000"/>
                </a:solidFill>
                <a:latin typeface="Arial" panose="020B0604020202020204" pitchFamily="34" charset="0"/>
                <a:cs typeface="Arial" panose="020B0604020202020204" pitchFamily="34" charset="0"/>
                <a:hlinkClick r:id="rId2"/>
              </a:rPr>
              <a:t>https://www.getcalfresh.org/</a:t>
            </a:r>
            <a:r>
              <a:rPr lang="es-ES_tradnl" sz="1100" dirty="0">
                <a:solidFill>
                  <a:srgbClr val="FF0000"/>
                </a:solidFill>
                <a:latin typeface="Arial" panose="020B0604020202020204" pitchFamily="34" charset="0"/>
                <a:cs typeface="Arial" panose="020B0604020202020204" pitchFamily="34" charset="0"/>
              </a:rPr>
              <a:t> </a:t>
            </a:r>
            <a:r>
              <a:rPr lang="es-ES_tradnl" sz="1100" dirty="0">
                <a:latin typeface="Arial" panose="020B0604020202020204" pitchFamily="34" charset="0"/>
                <a:cs typeface="Arial" panose="020B0604020202020204" pitchFamily="34" charset="0"/>
              </a:rPr>
              <a:t>o llame al 1-877-847-3663 para solicitar </a:t>
            </a:r>
            <a:r>
              <a:rPr lang="es-ES_tradnl" sz="1100" dirty="0" err="1">
                <a:latin typeface="Arial" panose="020B0604020202020204" pitchFamily="34" charset="0"/>
                <a:cs typeface="Arial" panose="020B0604020202020204" pitchFamily="34" charset="0"/>
              </a:rPr>
              <a:t>CalFresh</a:t>
            </a:r>
            <a:r>
              <a:rPr lang="es-ES_tradnl" sz="11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Robocall Script</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spcAft>
                <a:spcPts val="600"/>
              </a:spcAft>
            </a:pPr>
            <a:r>
              <a:rPr lang="es-ES_tradnl" sz="1100" dirty="0">
                <a:latin typeface="Arial" panose="020B0604020202020204" pitchFamily="34" charset="0"/>
                <a:cs typeface="Arial" panose="020B0604020202020204" pitchFamily="34" charset="0"/>
              </a:rPr>
              <a:t>Hola, soy [Nombre del superintendente o director]. El coronavirus sigue afectando a nuestras familias de muchas maneras, pero hay programas que pueden ayudar. </a:t>
            </a:r>
          </a:p>
          <a:p>
            <a:pPr>
              <a:spcAft>
                <a:spcPts val="600"/>
              </a:spcAft>
            </a:pPr>
            <a:r>
              <a:rPr lang="es-ES_tradnl" sz="1100" dirty="0">
                <a:latin typeface="Arial" panose="020B0604020202020204" pitchFamily="34" charset="0"/>
                <a:cs typeface="Arial" panose="020B0604020202020204" pitchFamily="34" charset="0"/>
              </a:rPr>
              <a:t>Si su familia o usted necesitan ayuda para comprar comida, puede que cualifiquen para </a:t>
            </a:r>
            <a:r>
              <a:rPr lang="es-ES_tradnl" sz="1100" dirty="0" err="1">
                <a:latin typeface="Arial" panose="020B0604020202020204" pitchFamily="34" charset="0"/>
                <a:cs typeface="Arial" panose="020B0604020202020204" pitchFamily="34" charset="0"/>
              </a:rPr>
              <a:t>CalFresh</a:t>
            </a:r>
            <a:r>
              <a:rPr lang="es-ES_tradnl" sz="1100" dirty="0">
                <a:latin typeface="Arial" panose="020B0604020202020204" pitchFamily="34" charset="0"/>
                <a:cs typeface="Arial" panose="020B0604020202020204" pitchFamily="34" charset="0"/>
              </a:rPr>
              <a:t>, un programa que ayuda a millones de personas en todo el país. Puede solicitar </a:t>
            </a:r>
            <a:r>
              <a:rPr lang="es-ES_tradnl" sz="1100" dirty="0" err="1">
                <a:latin typeface="Arial" panose="020B0604020202020204" pitchFamily="34" charset="0"/>
                <a:cs typeface="Arial" panose="020B0604020202020204" pitchFamily="34" charset="0"/>
              </a:rPr>
              <a:t>Calfresh</a:t>
            </a:r>
            <a:r>
              <a:rPr lang="es-ES_tradnl" sz="1100" dirty="0">
                <a:latin typeface="Arial" panose="020B0604020202020204" pitchFamily="34" charset="0"/>
                <a:cs typeface="Arial" panose="020B0604020202020204" pitchFamily="34" charset="0"/>
              </a:rPr>
              <a:t> hoy en </a:t>
            </a:r>
            <a:r>
              <a:rPr lang="es-ES_tradnl" sz="1100" dirty="0">
                <a:latin typeface="Arial" panose="020B0604020202020204" pitchFamily="34" charset="0"/>
                <a:cs typeface="Arial" panose="020B0604020202020204" pitchFamily="34" charset="0"/>
                <a:hlinkClick r:id="rId3"/>
              </a:rPr>
              <a:t>www.getcalfresh.org</a:t>
            </a:r>
            <a:r>
              <a:rPr lang="es-ES_tradnl" sz="1100" dirty="0">
                <a:latin typeface="Arial" panose="020B0604020202020204" pitchFamily="34" charset="0"/>
                <a:cs typeface="Arial" panose="020B0604020202020204" pitchFamily="34" charset="0"/>
              </a:rPr>
              <a:t> </a:t>
            </a:r>
          </a:p>
          <a:p>
            <a:pPr>
              <a:spcAft>
                <a:spcPts val="600"/>
              </a:spcAft>
            </a:pPr>
            <a:r>
              <a:rPr lang="es-ES_tradnl" sz="1100" dirty="0">
                <a:latin typeface="Arial" panose="020B0604020202020204" pitchFamily="34" charset="0"/>
                <a:cs typeface="Arial" panose="020B0604020202020204" pitchFamily="34" charset="0"/>
              </a:rPr>
              <a:t>Por la pandemia, una familia de cuatro puede recibir más de $700 cada mes para comprar comida con la tarjeta de </a:t>
            </a:r>
            <a:r>
              <a:rPr lang="es-ES_tradnl" sz="1100" dirty="0" err="1">
                <a:latin typeface="Arial" panose="020B0604020202020204" pitchFamily="34" charset="0"/>
                <a:cs typeface="Arial" panose="020B0604020202020204" pitchFamily="34" charset="0"/>
              </a:rPr>
              <a:t>CalFresh</a:t>
            </a:r>
            <a:r>
              <a:rPr lang="es-ES_tradnl" sz="1100" dirty="0">
                <a:latin typeface="Arial" panose="020B0604020202020204" pitchFamily="34" charset="0"/>
                <a:cs typeface="Arial" panose="020B0604020202020204" pitchFamily="34" charset="0"/>
              </a:rPr>
              <a:t>.</a:t>
            </a:r>
          </a:p>
          <a:p>
            <a:pPr>
              <a:spcAft>
                <a:spcPts val="600"/>
              </a:spcAft>
            </a:pPr>
            <a:r>
              <a:rPr lang="es-ES_tradnl" sz="1100" dirty="0">
                <a:latin typeface="Arial" panose="020B0604020202020204" pitchFamily="34" charset="0"/>
                <a:cs typeface="Arial" panose="020B0604020202020204" pitchFamily="34" charset="0"/>
              </a:rPr>
              <a:t>No olvide que las familias también puede obtener comidas gratis para los niños. Envíe un mensaje de texto con la palabra “COMIDA” al 877-877 para obtener información sobre comidas gratuitas cerca de usted. </a:t>
            </a:r>
          </a:p>
          <a:p>
            <a:pPr>
              <a:spcAft>
                <a:spcPts val="600"/>
              </a:spcAft>
            </a:pPr>
            <a:r>
              <a:rPr lang="es-ES_tradnl" sz="1100" dirty="0">
                <a:latin typeface="Arial" panose="020B0604020202020204" pitchFamily="34" charset="0"/>
                <a:cs typeface="Arial" panose="020B0604020202020204" pitchFamily="34" charset="0"/>
              </a:rPr>
              <a:t>Para más información, visite por favor nuestra página web [URL] o llame al [</a:t>
            </a:r>
            <a:r>
              <a:rPr lang="es-ES_tradnl" sz="1100" dirty="0" err="1">
                <a:latin typeface="Arial" panose="020B0604020202020204" pitchFamily="34" charset="0"/>
                <a:cs typeface="Arial" panose="020B0604020202020204" pitchFamily="34" charset="0"/>
              </a:rPr>
              <a:t>phone</a:t>
            </a:r>
            <a:r>
              <a:rPr lang="es-ES_tradnl" sz="1100" dirty="0">
                <a:latin typeface="Arial" panose="020B0604020202020204" pitchFamily="34" charset="0"/>
                <a:cs typeface="Arial" panose="020B0604020202020204" pitchFamily="34" charset="0"/>
              </a:rPr>
              <a:t> </a:t>
            </a:r>
            <a:r>
              <a:rPr lang="es-ES_tradnl" sz="1100" dirty="0" err="1">
                <a:latin typeface="Arial" panose="020B0604020202020204" pitchFamily="34" charset="0"/>
                <a:cs typeface="Arial" panose="020B0604020202020204" pitchFamily="34" charset="0"/>
              </a:rPr>
              <a:t>number</a:t>
            </a:r>
            <a:r>
              <a:rPr lang="es-ES_tradnl" sz="1100" dirty="0">
                <a:latin typeface="Arial" panose="020B0604020202020204" pitchFamily="34" charset="0"/>
                <a:cs typeface="Arial" panose="020B0604020202020204" pitchFamily="34" charset="0"/>
              </a:rPr>
              <a:t>].</a:t>
            </a:r>
          </a:p>
          <a:p>
            <a:pPr>
              <a:spcAft>
                <a:spcPts val="600"/>
              </a:spcAft>
            </a:pPr>
            <a:r>
              <a:rPr lang="es-ES_tradnl" sz="1100" dirty="0">
                <a:latin typeface="Arial" panose="020B0604020202020204" pitchFamily="34" charset="0"/>
                <a:cs typeface="Arial" panose="020B0604020202020204" pitchFamily="34" charset="0"/>
              </a:rPr>
              <a:t>De nuevo, la página web para solicitar </a:t>
            </a:r>
            <a:r>
              <a:rPr lang="es-ES_tradnl" sz="1100" dirty="0" err="1">
                <a:latin typeface="Arial" panose="020B0604020202020204" pitchFamily="34" charset="0"/>
                <a:cs typeface="Arial" panose="020B0604020202020204" pitchFamily="34" charset="0"/>
              </a:rPr>
              <a:t>CalFresh</a:t>
            </a:r>
            <a:r>
              <a:rPr lang="es-ES_tradnl" sz="1100" dirty="0">
                <a:latin typeface="Arial" panose="020B0604020202020204" pitchFamily="34" charset="0"/>
                <a:cs typeface="Arial" panose="020B0604020202020204" pitchFamily="34" charset="0"/>
              </a:rPr>
              <a:t> es </a:t>
            </a:r>
            <a:r>
              <a:rPr lang="es-ES_tradnl" sz="1100" dirty="0">
                <a:solidFill>
                  <a:srgbClr val="FF0000"/>
                </a:solidFill>
                <a:latin typeface="Arial" panose="020B0604020202020204" pitchFamily="34" charset="0"/>
                <a:cs typeface="Arial" panose="020B0604020202020204" pitchFamily="34" charset="0"/>
                <a:hlinkClick r:id="rId3"/>
              </a:rPr>
              <a:t>www.getcalfresh.org</a:t>
            </a:r>
            <a:r>
              <a:rPr lang="es-ES_tradnl" sz="1100" dirty="0">
                <a:solidFill>
                  <a:srgbClr val="FF0000"/>
                </a:solidFill>
                <a:latin typeface="Arial" panose="020B0604020202020204" pitchFamily="34" charset="0"/>
                <a:cs typeface="Arial" panose="020B0604020202020204" pitchFamily="34" charset="0"/>
              </a:rPr>
              <a:t> </a:t>
            </a:r>
          </a:p>
        </p:txBody>
      </p:sp>
      <p:pic>
        <p:nvPicPr>
          <p:cNvPr id="5" name="Google Shape;72;p5"/>
          <p:cNvPicPr preferRelativeResize="0"/>
          <p:nvPr/>
        </p:nvPicPr>
        <p:blipFill rotWithShape="1">
          <a:blip r:embed="rId4">
            <a:alphaModFix/>
          </a:blip>
          <a:srcRect/>
          <a:stretch/>
        </p:blipFill>
        <p:spPr>
          <a:xfrm>
            <a:off x="5353391" y="8343188"/>
            <a:ext cx="1314109" cy="622473"/>
          </a:xfrm>
          <a:prstGeom prst="rect">
            <a:avLst/>
          </a:prstGeom>
          <a:noFill/>
          <a:ln>
            <a:noFill/>
          </a:ln>
        </p:spPr>
      </p:pic>
      <p:grpSp>
        <p:nvGrpSpPr>
          <p:cNvPr id="14" name="Group 13"/>
          <p:cNvGrpSpPr/>
          <p:nvPr/>
        </p:nvGrpSpPr>
        <p:grpSpPr>
          <a:xfrm>
            <a:off x="-144" y="0"/>
            <a:ext cx="92202" cy="9144000"/>
            <a:chOff x="-144" y="0"/>
            <a:chExt cx="92202" cy="9144000"/>
          </a:xfrm>
        </p:grpSpPr>
        <p:sp>
          <p:nvSpPr>
            <p:cNvPr id="15" name="Rectangle 14"/>
            <p:cNvSpPr/>
            <p:nvPr/>
          </p:nvSpPr>
          <p:spPr>
            <a:xfrm>
              <a:off x="618" y="0"/>
              <a:ext cx="91440" cy="9144000"/>
            </a:xfrm>
            <a:prstGeom prst="rect">
              <a:avLst/>
            </a:prstGeom>
            <a:solidFill>
              <a:srgbClr val="FDB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 y="0"/>
              <a:ext cx="91440" cy="2197100"/>
            </a:xfrm>
            <a:prstGeom prst="rect">
              <a:avLst/>
            </a:prstGeom>
            <a:solidFill>
              <a:srgbClr val="F26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8" y="2197100"/>
              <a:ext cx="91440" cy="2197100"/>
            </a:xfrm>
            <a:prstGeom prst="rect">
              <a:avLst/>
            </a:prstGeom>
            <a:solidFill>
              <a:srgbClr val="63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571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5151" y="413088"/>
            <a:ext cx="5200650" cy="3293209"/>
          </a:xfrm>
          <a:prstGeom prst="rect">
            <a:avLst/>
          </a:prstGeom>
        </p:spPr>
        <p:txBody>
          <a:bodyPr wrap="square">
            <a:spAutoFit/>
          </a:bodyPr>
          <a:lstStyle/>
          <a:p>
            <a:pPr>
              <a:spcAft>
                <a:spcPts val="1200"/>
              </a:spcAft>
            </a:pPr>
            <a:r>
              <a:rPr lang="en-US" b="1" dirty="0">
                <a:solidFill>
                  <a:srgbClr val="1A0B04"/>
                </a:solidFill>
                <a:latin typeface="Arial" panose="020B0604020202020204" pitchFamily="34" charset="0"/>
                <a:cs typeface="Arial" panose="020B0604020202020204" pitchFamily="34" charset="0"/>
              </a:rPr>
              <a:t>English</a:t>
            </a:r>
            <a:endParaRPr lang="en-US" sz="1400" b="1" dirty="0">
              <a:solidFill>
                <a:srgbClr val="1A0B04"/>
              </a:solidFill>
              <a:latin typeface="Arial" panose="020B0604020202020204" pitchFamily="34" charset="0"/>
              <a:cs typeface="Arial" panose="020B0604020202020204" pitchFamily="34" charset="0"/>
            </a:endParaRPr>
          </a:p>
          <a:p>
            <a:r>
              <a:rPr lang="en-US" sz="1200" dirty="0">
                <a:solidFill>
                  <a:srgbClr val="1A0B04"/>
                </a:solidFill>
                <a:latin typeface="Arial" panose="020B0604020202020204" pitchFamily="34" charset="0"/>
                <a:cs typeface="Arial" panose="020B0604020202020204" pitchFamily="34" charset="0"/>
              </a:rPr>
              <a:t>If you could use some extra help putting food on the table for your kids, you’re not alone. Learn more about how </a:t>
            </a:r>
            <a:r>
              <a:rPr lang="en-US" sz="1200" dirty="0" err="1">
                <a:solidFill>
                  <a:srgbClr val="1A0B04"/>
                </a:solidFill>
                <a:latin typeface="Arial" panose="020B0604020202020204" pitchFamily="34" charset="0"/>
                <a:cs typeface="Arial" panose="020B0604020202020204" pitchFamily="34" charset="0"/>
              </a:rPr>
              <a:t>CalFresh</a:t>
            </a:r>
            <a:r>
              <a:rPr lang="en-US" sz="1200" dirty="0">
                <a:solidFill>
                  <a:srgbClr val="1A0B04"/>
                </a:solidFill>
                <a:latin typeface="Arial" panose="020B0604020202020204" pitchFamily="34" charset="0"/>
                <a:cs typeface="Arial" panose="020B0604020202020204" pitchFamily="34" charset="0"/>
              </a:rPr>
              <a:t> can help your family: </a:t>
            </a:r>
            <a:r>
              <a:rPr lang="en-US" sz="1200" dirty="0">
                <a:solidFill>
                  <a:srgbClr val="1A0B04"/>
                </a:solidFill>
                <a:latin typeface="Arial" panose="020B0604020202020204" pitchFamily="34" charset="0"/>
                <a:cs typeface="Arial" panose="020B0604020202020204" pitchFamily="34" charset="0"/>
                <a:hlinkClick r:id="rId2"/>
              </a:rPr>
              <a:t>http://getcalfresh.org/</a:t>
            </a:r>
            <a:endParaRPr lang="en-US" sz="1200" dirty="0">
              <a:solidFill>
                <a:srgbClr val="1A0B04"/>
              </a:solidFill>
              <a:latin typeface="Arial" panose="020B0604020202020204" pitchFamily="34" charset="0"/>
              <a:cs typeface="Arial" panose="020B0604020202020204" pitchFamily="34" charset="0"/>
            </a:endParaRPr>
          </a:p>
          <a:p>
            <a:endParaRPr lang="en-US" sz="1200" dirty="0">
              <a:solidFill>
                <a:srgbClr val="1A0B04"/>
              </a:solidFill>
              <a:latin typeface="Arial" panose="020B0604020202020204" pitchFamily="34" charset="0"/>
              <a:cs typeface="Arial" panose="020B0604020202020204" pitchFamily="34" charset="0"/>
            </a:endParaRPr>
          </a:p>
          <a:p>
            <a:r>
              <a:rPr lang="en-US" sz="1200" dirty="0">
                <a:solidFill>
                  <a:srgbClr val="1A0B04"/>
                </a:solidFill>
                <a:latin typeface="Arial" panose="020B0604020202020204" pitchFamily="34" charset="0"/>
                <a:cs typeface="Arial" panose="020B0604020202020204" pitchFamily="34" charset="0"/>
              </a:rPr>
              <a:t>Need some help buying groceries? Learn more about </a:t>
            </a:r>
            <a:r>
              <a:rPr lang="en-US" sz="1200" dirty="0" err="1">
                <a:solidFill>
                  <a:srgbClr val="1A0B04"/>
                </a:solidFill>
                <a:latin typeface="Arial" panose="020B0604020202020204" pitchFamily="34" charset="0"/>
                <a:cs typeface="Arial" panose="020B0604020202020204" pitchFamily="34" charset="0"/>
              </a:rPr>
              <a:t>CalFresh</a:t>
            </a:r>
            <a:r>
              <a:rPr lang="en-US" sz="1200" dirty="0">
                <a:solidFill>
                  <a:srgbClr val="1A0B04"/>
                </a:solidFill>
                <a:latin typeface="Arial" panose="020B0604020202020204" pitchFamily="34" charset="0"/>
                <a:cs typeface="Arial" panose="020B0604020202020204" pitchFamily="34" charset="0"/>
              </a:rPr>
              <a:t>: </a:t>
            </a:r>
            <a:r>
              <a:rPr lang="en-US" sz="1200" dirty="0">
                <a:solidFill>
                  <a:srgbClr val="1A0B04"/>
                </a:solidFill>
                <a:latin typeface="Arial" panose="020B0604020202020204" pitchFamily="34" charset="0"/>
                <a:cs typeface="Arial" panose="020B0604020202020204" pitchFamily="34" charset="0"/>
                <a:hlinkClick r:id="rId3"/>
              </a:rPr>
              <a:t>http://getcalfresh.org/</a:t>
            </a:r>
            <a:endParaRPr lang="en-US" sz="1200" dirty="0">
              <a:solidFill>
                <a:srgbClr val="1A0B04"/>
              </a:solidFill>
              <a:latin typeface="Arial" panose="020B0604020202020204" pitchFamily="34" charset="0"/>
              <a:cs typeface="Arial" panose="020B0604020202020204" pitchFamily="34" charset="0"/>
            </a:endParaRPr>
          </a:p>
          <a:p>
            <a:endParaRPr lang="en-US" sz="1200" dirty="0">
              <a:solidFill>
                <a:srgbClr val="1A0B04"/>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Because of the pandemic, a family of four receives more than $700 every month to purchase food from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a:t>
            </a:r>
            <a:r>
              <a:rPr lang="en-US" sz="1200" dirty="0">
                <a:solidFill>
                  <a:srgbClr val="FF0000"/>
                </a:solidFill>
                <a:latin typeface="Arial" panose="020B0604020202020204" pitchFamily="34" charset="0"/>
                <a:cs typeface="Arial" panose="020B0604020202020204" pitchFamily="34" charset="0"/>
                <a:hlinkClick r:id="rId3"/>
              </a:rPr>
              <a:t>http://getcalfresh.org/</a:t>
            </a:r>
            <a:endParaRPr lang="en-US" sz="1200" dirty="0">
              <a:solidFill>
                <a:srgbClr val="FF0000"/>
              </a:solidFill>
              <a:latin typeface="Arial" panose="020B0604020202020204" pitchFamily="34" charset="0"/>
              <a:cs typeface="Arial" panose="020B0604020202020204" pitchFamily="34" charset="0"/>
            </a:endParaRPr>
          </a:p>
          <a:p>
            <a:endParaRPr lang="en-US" sz="1200" dirty="0">
              <a:solidFill>
                <a:srgbClr val="1A0B04"/>
              </a:solidFill>
              <a:latin typeface="Arial" panose="020B0604020202020204" pitchFamily="34" charset="0"/>
              <a:cs typeface="Arial" panose="020B0604020202020204" pitchFamily="34" charset="0"/>
            </a:endParaRPr>
          </a:p>
          <a:p>
            <a:r>
              <a:rPr lang="en-US" sz="1200" dirty="0">
                <a:solidFill>
                  <a:srgbClr val="1A0B04"/>
                </a:solidFill>
                <a:latin typeface="Arial" panose="020B0604020202020204" pitchFamily="34" charset="0"/>
                <a:cs typeface="Arial" panose="020B0604020202020204" pitchFamily="34" charset="0"/>
              </a:rPr>
              <a:t>If your income has changed recently, </a:t>
            </a:r>
            <a:r>
              <a:rPr lang="en-US" sz="1200" dirty="0" err="1">
                <a:solidFill>
                  <a:srgbClr val="1A0B04"/>
                </a:solidFill>
                <a:latin typeface="Arial" panose="020B0604020202020204" pitchFamily="34" charset="0"/>
                <a:cs typeface="Arial" panose="020B0604020202020204" pitchFamily="34" charset="0"/>
              </a:rPr>
              <a:t>CalFresh</a:t>
            </a:r>
            <a:r>
              <a:rPr lang="en-US" sz="1200" dirty="0">
                <a:solidFill>
                  <a:srgbClr val="1A0B04"/>
                </a:solidFill>
                <a:latin typeface="Arial" panose="020B0604020202020204" pitchFamily="34" charset="0"/>
                <a:cs typeface="Arial" panose="020B0604020202020204" pitchFamily="34" charset="0"/>
              </a:rPr>
              <a:t> can help with groceries. Learn more here: </a:t>
            </a:r>
            <a:r>
              <a:rPr lang="en-US" sz="1200" dirty="0">
                <a:solidFill>
                  <a:srgbClr val="1A0B04"/>
                </a:solidFill>
                <a:latin typeface="Arial" panose="020B0604020202020204" pitchFamily="34" charset="0"/>
                <a:cs typeface="Arial" panose="020B0604020202020204" pitchFamily="34" charset="0"/>
                <a:hlinkClick r:id="rId3"/>
              </a:rPr>
              <a:t>http://getcalfresh.org/</a:t>
            </a:r>
            <a:endParaRPr lang="en-US" sz="1200" dirty="0">
              <a:solidFill>
                <a:srgbClr val="1A0B04"/>
              </a:solidFill>
              <a:latin typeface="Arial" panose="020B0604020202020204" pitchFamily="34" charset="0"/>
              <a:cs typeface="Arial" panose="020B0604020202020204" pitchFamily="34" charset="0"/>
            </a:endParaRPr>
          </a:p>
          <a:p>
            <a:endParaRPr lang="en-US" sz="1200" dirty="0">
              <a:solidFill>
                <a:srgbClr val="1A0B04"/>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Text “Benefits” to 650-376-8006 to learn more about how people with different immigration statuses could be affected by </a:t>
            </a:r>
            <a:r>
              <a:rPr lang="en-US" sz="1200" dirty="0" err="1">
                <a:latin typeface="Arial" panose="020B0604020202020204" pitchFamily="34" charset="0"/>
                <a:cs typeface="Arial" panose="020B0604020202020204" pitchFamily="34" charset="0"/>
              </a:rPr>
              <a:t>CalFresh</a:t>
            </a:r>
            <a:r>
              <a:rPr lang="en-US" sz="1200" dirty="0">
                <a:latin typeface="Arial" panose="020B0604020202020204" pitchFamily="34" charset="0"/>
                <a:cs typeface="Arial" panose="020B0604020202020204" pitchFamily="34" charset="0"/>
              </a:rPr>
              <a:t> eligibility.</a:t>
            </a:r>
          </a:p>
        </p:txBody>
      </p:sp>
      <p:sp>
        <p:nvSpPr>
          <p:cNvPr id="5" name="Google Shape;70;p5"/>
          <p:cNvSpPr txBox="1"/>
          <p:nvPr/>
        </p:nvSpPr>
        <p:spPr>
          <a:xfrm rot="16200000">
            <a:off x="-3233600" y="4016028"/>
            <a:ext cx="7948588" cy="696989"/>
          </a:xfrm>
          <a:prstGeom prst="rect">
            <a:avLst/>
          </a:prstGeom>
          <a:noFill/>
          <a:ln>
            <a:noFill/>
          </a:ln>
        </p:spPr>
        <p:txBody>
          <a:bodyPr spcFirstLastPara="1" wrap="square" lIns="80669" tIns="40324" rIns="80669" bIns="40324" anchor="t" anchorCtr="0">
            <a:spAutoFit/>
          </a:bodyPr>
          <a:lstStyle/>
          <a:p>
            <a:pPr algn="r"/>
            <a:r>
              <a:rPr lang="en-US" sz="4000" dirty="0">
                <a:solidFill>
                  <a:srgbClr val="F26722"/>
                </a:solidFill>
                <a:latin typeface="Gotham Bold" pitchFamily="50" charset="0"/>
                <a:ea typeface="Arial"/>
                <a:cs typeface="Arial"/>
                <a:sym typeface="Arial"/>
              </a:rPr>
              <a:t>SOCIAL MEDIA POSTS</a:t>
            </a:r>
          </a:p>
        </p:txBody>
      </p:sp>
      <p:sp>
        <p:nvSpPr>
          <p:cNvPr id="6" name="Rectangle 5"/>
          <p:cNvSpPr/>
          <p:nvPr/>
        </p:nvSpPr>
        <p:spPr>
          <a:xfrm>
            <a:off x="1265151" y="3824496"/>
            <a:ext cx="5200650" cy="3477875"/>
          </a:xfrm>
          <a:prstGeom prst="rect">
            <a:avLst/>
          </a:prstGeom>
        </p:spPr>
        <p:txBody>
          <a:bodyPr wrap="square">
            <a:spAutoFit/>
          </a:bodyPr>
          <a:lstStyle/>
          <a:p>
            <a:pPr>
              <a:spcAft>
                <a:spcPts val="1200"/>
              </a:spcAft>
            </a:pPr>
            <a:r>
              <a:rPr lang="es-ES" b="1" dirty="0" err="1">
                <a:solidFill>
                  <a:srgbClr val="1A0B04"/>
                </a:solidFill>
                <a:latin typeface="Arial" panose="020B0604020202020204" pitchFamily="34" charset="0"/>
                <a:cs typeface="Arial" panose="020B0604020202020204" pitchFamily="34" charset="0"/>
              </a:rPr>
              <a:t>Spanish</a:t>
            </a:r>
            <a:endParaRPr lang="es-ES" b="1" dirty="0">
              <a:solidFill>
                <a:srgbClr val="1A0B04"/>
              </a:solidFill>
              <a:latin typeface="Arial" panose="020B0604020202020204" pitchFamily="34" charset="0"/>
              <a:cs typeface="Arial" panose="020B0604020202020204" pitchFamily="34" charset="0"/>
            </a:endParaRPr>
          </a:p>
          <a:p>
            <a:r>
              <a:rPr lang="es-ES_tradnl" sz="1200" dirty="0">
                <a:solidFill>
                  <a:srgbClr val="1A0B04"/>
                </a:solidFill>
                <a:latin typeface="Arial" panose="020B0604020202020204" pitchFamily="34" charset="0"/>
                <a:cs typeface="Arial" panose="020B0604020202020204" pitchFamily="34" charset="0"/>
              </a:rPr>
              <a:t>Si necesita ayuda extra para poner comida en la mesa para los niños, no está solo. Aprenda más sobre cómo </a:t>
            </a:r>
            <a:r>
              <a:rPr lang="es-ES_tradnl" sz="1200" dirty="0" err="1">
                <a:solidFill>
                  <a:srgbClr val="1A0B04"/>
                </a:solidFill>
                <a:latin typeface="Arial" panose="020B0604020202020204" pitchFamily="34" charset="0"/>
                <a:cs typeface="Arial" panose="020B0604020202020204" pitchFamily="34" charset="0"/>
              </a:rPr>
              <a:t>CalFresh</a:t>
            </a:r>
            <a:r>
              <a:rPr lang="es-ES_tradnl" sz="1200" dirty="0">
                <a:solidFill>
                  <a:srgbClr val="1A0B04"/>
                </a:solidFill>
                <a:latin typeface="Arial" panose="020B0604020202020204" pitchFamily="34" charset="0"/>
                <a:cs typeface="Arial" panose="020B0604020202020204" pitchFamily="34" charset="0"/>
              </a:rPr>
              <a:t> puede ayudar a su familia:  </a:t>
            </a:r>
            <a:r>
              <a:rPr lang="es-ES_tradnl" sz="1200" dirty="0">
                <a:solidFill>
                  <a:srgbClr val="1A0B04"/>
                </a:solidFill>
                <a:latin typeface="Arial" panose="020B0604020202020204" pitchFamily="34" charset="0"/>
                <a:cs typeface="Arial" panose="020B0604020202020204" pitchFamily="34" charset="0"/>
                <a:hlinkClick r:id="rId2"/>
              </a:rPr>
              <a:t>http://getcalfresh.org/</a:t>
            </a:r>
            <a:endParaRPr lang="es-ES_tradnl" sz="1200" dirty="0">
              <a:solidFill>
                <a:srgbClr val="1A0B04"/>
              </a:solidFill>
              <a:latin typeface="Arial" panose="020B0604020202020204" pitchFamily="34" charset="0"/>
              <a:cs typeface="Arial" panose="020B0604020202020204" pitchFamily="34" charset="0"/>
            </a:endParaRPr>
          </a:p>
          <a:p>
            <a:endParaRPr lang="es-ES_tradnl" sz="1200" dirty="0">
              <a:solidFill>
                <a:srgbClr val="1A0B04"/>
              </a:solidFill>
              <a:latin typeface="Arial" panose="020B0604020202020204" pitchFamily="34" charset="0"/>
              <a:cs typeface="Arial" panose="020B0604020202020204" pitchFamily="34" charset="0"/>
            </a:endParaRPr>
          </a:p>
          <a:p>
            <a:r>
              <a:rPr lang="es-ES_tradnl" sz="1200" dirty="0">
                <a:latin typeface="Arial" panose="020B0604020202020204" pitchFamily="34" charset="0"/>
                <a:cs typeface="Arial" panose="020B0604020202020204" pitchFamily="34" charset="0"/>
              </a:rPr>
              <a:t>¿</a:t>
            </a:r>
            <a:r>
              <a:rPr lang="es-ES_tradnl" sz="1200" dirty="0">
                <a:solidFill>
                  <a:srgbClr val="1A0B04"/>
                </a:solidFill>
                <a:latin typeface="Arial" panose="020B0604020202020204" pitchFamily="34" charset="0"/>
                <a:cs typeface="Arial" panose="020B0604020202020204" pitchFamily="34" charset="0"/>
              </a:rPr>
              <a:t>Necesita ayuda para comprar comida? Aprenda más sobre </a:t>
            </a:r>
            <a:r>
              <a:rPr lang="es-ES_tradnl" sz="1200" dirty="0" err="1">
                <a:solidFill>
                  <a:srgbClr val="1A0B04"/>
                </a:solidFill>
                <a:latin typeface="Arial" panose="020B0604020202020204" pitchFamily="34" charset="0"/>
                <a:cs typeface="Arial" panose="020B0604020202020204" pitchFamily="34" charset="0"/>
              </a:rPr>
              <a:t>CalFresh</a:t>
            </a:r>
            <a:r>
              <a:rPr lang="es-ES_tradnl" sz="1200" dirty="0">
                <a:solidFill>
                  <a:srgbClr val="1A0B04"/>
                </a:solidFill>
                <a:latin typeface="Arial" panose="020B0604020202020204" pitchFamily="34" charset="0"/>
                <a:cs typeface="Arial" panose="020B0604020202020204" pitchFamily="34" charset="0"/>
              </a:rPr>
              <a:t>: </a:t>
            </a:r>
            <a:r>
              <a:rPr lang="es-ES_tradnl" sz="1200" dirty="0">
                <a:solidFill>
                  <a:srgbClr val="1A0B04"/>
                </a:solidFill>
                <a:latin typeface="Arial" panose="020B0604020202020204" pitchFamily="34" charset="0"/>
                <a:cs typeface="Arial" panose="020B0604020202020204" pitchFamily="34" charset="0"/>
                <a:hlinkClick r:id="rId3"/>
              </a:rPr>
              <a:t>http://getcalfresh.org/</a:t>
            </a:r>
            <a:endParaRPr lang="es-ES_tradnl" sz="1200" dirty="0">
              <a:solidFill>
                <a:srgbClr val="1A0B04"/>
              </a:solidFill>
              <a:latin typeface="Arial" panose="020B0604020202020204" pitchFamily="34" charset="0"/>
              <a:cs typeface="Arial" panose="020B0604020202020204" pitchFamily="34" charset="0"/>
            </a:endParaRPr>
          </a:p>
          <a:p>
            <a:endParaRPr lang="es-ES_tradnl" sz="1200" dirty="0">
              <a:solidFill>
                <a:srgbClr val="1A0B04"/>
              </a:solidFill>
              <a:latin typeface="Arial" panose="020B0604020202020204" pitchFamily="34" charset="0"/>
              <a:cs typeface="Arial" panose="020B0604020202020204" pitchFamily="34" charset="0"/>
            </a:endParaRPr>
          </a:p>
          <a:p>
            <a:r>
              <a:rPr lang="es-ES_tradnl" sz="1200" dirty="0">
                <a:latin typeface="Arial" panose="020B0604020202020204" pitchFamily="34" charset="0"/>
                <a:cs typeface="Arial" panose="020B0604020202020204" pitchFamily="34" charset="0"/>
              </a:rPr>
              <a:t>Por la pandemia, una familia de cuatro recibe más de $700 de </a:t>
            </a:r>
            <a:r>
              <a:rPr lang="es-ES_tradnl" sz="1200" dirty="0" err="1">
                <a:latin typeface="Arial" panose="020B0604020202020204" pitchFamily="34" charset="0"/>
                <a:cs typeface="Arial" panose="020B0604020202020204" pitchFamily="34" charset="0"/>
              </a:rPr>
              <a:t>CalFresh</a:t>
            </a:r>
            <a:r>
              <a:rPr lang="es-ES_tradnl" sz="1200" dirty="0">
                <a:latin typeface="Arial" panose="020B0604020202020204" pitchFamily="34" charset="0"/>
                <a:cs typeface="Arial" panose="020B0604020202020204" pitchFamily="34" charset="0"/>
              </a:rPr>
              <a:t> cada mes para comprar comida. </a:t>
            </a:r>
            <a:r>
              <a:rPr lang="es-ES_tradnl" sz="1200" dirty="0">
                <a:solidFill>
                  <a:srgbClr val="FF0000"/>
                </a:solidFill>
                <a:latin typeface="Arial" panose="020B0604020202020204" pitchFamily="34" charset="0"/>
                <a:cs typeface="Arial" panose="020B0604020202020204" pitchFamily="34" charset="0"/>
                <a:hlinkClick r:id="rId3"/>
              </a:rPr>
              <a:t>http://getcalfresh.org/</a:t>
            </a:r>
            <a:endParaRPr lang="es-ES_tradnl" sz="1200" dirty="0">
              <a:solidFill>
                <a:srgbClr val="FF0000"/>
              </a:solidFill>
              <a:latin typeface="Arial" panose="020B0604020202020204" pitchFamily="34" charset="0"/>
              <a:cs typeface="Arial" panose="020B0604020202020204" pitchFamily="34" charset="0"/>
            </a:endParaRPr>
          </a:p>
          <a:p>
            <a:endParaRPr lang="es-ES_tradnl" sz="1200" dirty="0">
              <a:solidFill>
                <a:srgbClr val="1A0B04"/>
              </a:solidFill>
              <a:latin typeface="Arial" panose="020B0604020202020204" pitchFamily="34" charset="0"/>
              <a:cs typeface="Arial" panose="020B0604020202020204" pitchFamily="34" charset="0"/>
            </a:endParaRPr>
          </a:p>
          <a:p>
            <a:r>
              <a:rPr lang="es-ES_tradnl" sz="1200" dirty="0">
                <a:solidFill>
                  <a:srgbClr val="1A0B04"/>
                </a:solidFill>
                <a:latin typeface="Arial" panose="020B0604020202020204" pitchFamily="34" charset="0"/>
                <a:cs typeface="Arial" panose="020B0604020202020204" pitchFamily="34" charset="0"/>
              </a:rPr>
              <a:t>Si sus ingresos cambiaron recientemente, </a:t>
            </a:r>
            <a:r>
              <a:rPr lang="es-ES_tradnl" sz="1200" dirty="0" err="1">
                <a:solidFill>
                  <a:srgbClr val="1A0B04"/>
                </a:solidFill>
                <a:latin typeface="Arial" panose="020B0604020202020204" pitchFamily="34" charset="0"/>
                <a:cs typeface="Arial" panose="020B0604020202020204" pitchFamily="34" charset="0"/>
              </a:rPr>
              <a:t>CalFresh</a:t>
            </a:r>
            <a:r>
              <a:rPr lang="es-ES_tradnl" sz="1200" dirty="0">
                <a:solidFill>
                  <a:srgbClr val="1A0B04"/>
                </a:solidFill>
                <a:latin typeface="Arial" panose="020B0604020202020204" pitchFamily="34" charset="0"/>
                <a:cs typeface="Arial" panose="020B0604020202020204" pitchFamily="34" charset="0"/>
              </a:rPr>
              <a:t> puede ayudar con la comida. Aprenda más aquí: </a:t>
            </a:r>
            <a:r>
              <a:rPr lang="es-ES_tradnl" sz="1200" dirty="0">
                <a:solidFill>
                  <a:srgbClr val="1A0B04"/>
                </a:solidFill>
                <a:latin typeface="Arial" panose="020B0604020202020204" pitchFamily="34" charset="0"/>
                <a:cs typeface="Arial" panose="020B0604020202020204" pitchFamily="34" charset="0"/>
                <a:hlinkClick r:id="rId3"/>
              </a:rPr>
              <a:t>http://getcalfresh.org/</a:t>
            </a:r>
            <a:endParaRPr lang="es-ES_tradnl" sz="1200" dirty="0">
              <a:solidFill>
                <a:srgbClr val="1A0B04"/>
              </a:solidFill>
              <a:latin typeface="Arial" panose="020B0604020202020204" pitchFamily="34" charset="0"/>
              <a:cs typeface="Arial" panose="020B0604020202020204" pitchFamily="34" charset="0"/>
            </a:endParaRPr>
          </a:p>
          <a:p>
            <a:endParaRPr lang="es-ES_tradnl" sz="1200" dirty="0">
              <a:solidFill>
                <a:srgbClr val="1A0B04"/>
              </a:solidFill>
              <a:latin typeface="Arial" panose="020B0604020202020204" pitchFamily="34" charset="0"/>
              <a:cs typeface="Arial" panose="020B0604020202020204" pitchFamily="34" charset="0"/>
            </a:endParaRPr>
          </a:p>
          <a:p>
            <a:r>
              <a:rPr lang="es-ES_tradnl" sz="1200" dirty="0">
                <a:latin typeface="Arial" panose="020B0604020202020204" pitchFamily="34" charset="0"/>
                <a:cs typeface="Arial" panose="020B0604020202020204" pitchFamily="34" charset="0"/>
              </a:rPr>
              <a:t>Envíe la palabra “Beneficios” al 650-376-8006 para aprender más sobre cómo la elegibilidad para </a:t>
            </a:r>
            <a:r>
              <a:rPr lang="es-ES_tradnl" sz="1200" dirty="0" err="1">
                <a:latin typeface="Arial" panose="020B0604020202020204" pitchFamily="34" charset="0"/>
                <a:cs typeface="Arial" panose="020B0604020202020204" pitchFamily="34" charset="0"/>
              </a:rPr>
              <a:t>CalFresh</a:t>
            </a:r>
            <a:r>
              <a:rPr lang="es-ES_tradnl" sz="1200" dirty="0">
                <a:latin typeface="Arial" panose="020B0604020202020204" pitchFamily="34" charset="0"/>
                <a:cs typeface="Arial" panose="020B0604020202020204" pitchFamily="34" charset="0"/>
              </a:rPr>
              <a:t> puede afectar a las personas con diferentes estatus migratorios.</a:t>
            </a:r>
          </a:p>
        </p:txBody>
      </p:sp>
      <p:pic>
        <p:nvPicPr>
          <p:cNvPr id="7" name="Google Shape;72;p5"/>
          <p:cNvPicPr preferRelativeResize="0"/>
          <p:nvPr/>
        </p:nvPicPr>
        <p:blipFill rotWithShape="1">
          <a:blip r:embed="rId4">
            <a:alphaModFix/>
          </a:blip>
          <a:srcRect/>
          <a:stretch/>
        </p:blipFill>
        <p:spPr>
          <a:xfrm>
            <a:off x="5364024" y="8462936"/>
            <a:ext cx="1314109" cy="622473"/>
          </a:xfrm>
          <a:prstGeom prst="rect">
            <a:avLst/>
          </a:prstGeom>
          <a:noFill/>
          <a:ln>
            <a:noFill/>
          </a:ln>
        </p:spPr>
      </p:pic>
      <p:sp>
        <p:nvSpPr>
          <p:cNvPr id="15" name="Rectangle 14"/>
          <p:cNvSpPr/>
          <p:nvPr/>
        </p:nvSpPr>
        <p:spPr>
          <a:xfrm>
            <a:off x="618" y="0"/>
            <a:ext cx="91440" cy="9144000"/>
          </a:xfrm>
          <a:prstGeom prst="rect">
            <a:avLst/>
          </a:prstGeom>
          <a:solidFill>
            <a:srgbClr val="63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B917"/>
              </a:solidFill>
            </a:endParaRPr>
          </a:p>
        </p:txBody>
      </p:sp>
      <p:sp>
        <p:nvSpPr>
          <p:cNvPr id="16" name="TextBox 15"/>
          <p:cNvSpPr txBox="1"/>
          <p:nvPr/>
        </p:nvSpPr>
        <p:spPr>
          <a:xfrm>
            <a:off x="1265151" y="7420570"/>
            <a:ext cx="4997863" cy="784830"/>
          </a:xfrm>
          <a:prstGeom prst="rect">
            <a:avLst/>
          </a:prstGeom>
          <a:solidFill>
            <a:srgbClr val="63C8CC">
              <a:alpha val="18000"/>
            </a:srgbClr>
          </a:solidFill>
        </p:spPr>
        <p:txBody>
          <a:bodyPr wrap="square" lIns="91440" tIns="91440" rIns="91440" bIns="91440" rtlCol="0">
            <a:spAutoFit/>
          </a:bodyPr>
          <a:lstStyle/>
          <a:p>
            <a:r>
              <a:rPr lang="en-US" sz="1300" i="1" dirty="0">
                <a:latin typeface="Arial" panose="020B0604020202020204" pitchFamily="34" charset="0"/>
                <a:cs typeface="Arial" panose="020B0604020202020204" pitchFamily="34" charset="0"/>
              </a:rPr>
              <a:t>To download free graphics (in both English and Spanish) to use on social media, copy/paste this link into your browser: </a:t>
            </a:r>
            <a:r>
              <a:rPr lang="en-US" sz="1300" i="1" dirty="0">
                <a:latin typeface="Arial" panose="020B0604020202020204" pitchFamily="34" charset="0"/>
                <a:cs typeface="Arial" panose="020B0604020202020204" pitchFamily="34" charset="0"/>
                <a:hlinkClick r:id="rId5"/>
              </a:rPr>
              <a:t>https://tinyurl.com/calfreshimages</a:t>
            </a:r>
            <a:endParaRPr lang="en-US" sz="13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76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D45D8A-5B4E-F046-B5FB-C37F0888E76C}"/>
              </a:ext>
            </a:extLst>
          </p:cNvPr>
          <p:cNvSpPr txBox="1"/>
          <p:nvPr/>
        </p:nvSpPr>
        <p:spPr>
          <a:xfrm>
            <a:off x="733475" y="3854202"/>
            <a:ext cx="5391049" cy="869277"/>
          </a:xfrm>
          <a:prstGeom prst="rect">
            <a:avLst/>
          </a:prstGeom>
          <a:noFill/>
        </p:spPr>
        <p:txBody>
          <a:bodyPr wrap="square" rtlCol="0">
            <a:spAutoFit/>
          </a:bodyPr>
          <a:lstStyle/>
          <a:p>
            <a:pPr algn="ctr" defTabSz="449505"/>
            <a:r>
              <a:rPr lang="en-US" sz="2294" b="1" dirty="0">
                <a:solidFill>
                  <a:srgbClr val="F26722"/>
                </a:solidFill>
                <a:latin typeface="Arial" panose="020B0604020202020204"/>
              </a:rPr>
              <a:t>Insert Custom Text</a:t>
            </a:r>
          </a:p>
          <a:p>
            <a:pPr algn="ctr" defTabSz="449505"/>
            <a:r>
              <a:rPr lang="en-US" sz="1588" b="1" dirty="0">
                <a:solidFill>
                  <a:srgbClr val="615C58"/>
                </a:solidFill>
                <a:latin typeface="Arial" panose="020B0604020202020204"/>
              </a:rPr>
              <a:t>Insert Custom Text</a:t>
            </a:r>
          </a:p>
          <a:p>
            <a:pPr algn="ctr" defTabSz="449505">
              <a:lnSpc>
                <a:spcPts val="1412"/>
              </a:lnSpc>
            </a:pPr>
            <a:r>
              <a:rPr lang="en-US" sz="1100" dirty="0">
                <a:solidFill>
                  <a:srgbClr val="615C58"/>
                </a:solidFill>
              </a:rPr>
              <a:t>Insert Custom Text</a:t>
            </a:r>
          </a:p>
        </p:txBody>
      </p:sp>
      <p:pic>
        <p:nvPicPr>
          <p:cNvPr id="4" name="Picture 3">
            <a:extLst>
              <a:ext uri="{FF2B5EF4-FFF2-40B4-BE49-F238E27FC236}">
                <a16:creationId xmlns:a16="http://schemas.microsoft.com/office/drawing/2014/main" id="{3A0249E5-E08E-5A41-83B6-11AA02591846}"/>
              </a:ext>
            </a:extLst>
          </p:cNvPr>
          <p:cNvPicPr>
            <a:picLocks noChangeAspect="1"/>
          </p:cNvPicPr>
          <p:nvPr/>
        </p:nvPicPr>
        <p:blipFill>
          <a:blip r:embed="rId2"/>
          <a:stretch>
            <a:fillRect/>
          </a:stretch>
        </p:blipFill>
        <p:spPr>
          <a:xfrm>
            <a:off x="3450125" y="8182710"/>
            <a:ext cx="1588434" cy="595662"/>
          </a:xfrm>
          <a:prstGeom prst="rect">
            <a:avLst/>
          </a:prstGeom>
        </p:spPr>
      </p:pic>
      <p:cxnSp>
        <p:nvCxnSpPr>
          <p:cNvPr id="5" name="Straight Connector 4">
            <a:extLst>
              <a:ext uri="{FF2B5EF4-FFF2-40B4-BE49-F238E27FC236}">
                <a16:creationId xmlns:a16="http://schemas.microsoft.com/office/drawing/2014/main" id="{FA4A6343-F655-D647-A526-F5F610F61A3B}"/>
              </a:ext>
            </a:extLst>
          </p:cNvPr>
          <p:cNvCxnSpPr>
            <a:cxnSpLocks/>
          </p:cNvCxnSpPr>
          <p:nvPr/>
        </p:nvCxnSpPr>
        <p:spPr>
          <a:xfrm>
            <a:off x="3340100" y="8212859"/>
            <a:ext cx="0" cy="54052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112B262-576E-A14E-BD31-A15F0BD18A91}"/>
              </a:ext>
            </a:extLst>
          </p:cNvPr>
          <p:cNvGrpSpPr/>
          <p:nvPr/>
        </p:nvGrpSpPr>
        <p:grpSpPr>
          <a:xfrm>
            <a:off x="1818137" y="8182710"/>
            <a:ext cx="1271359" cy="570672"/>
            <a:chOff x="2161308" y="8768701"/>
            <a:chExt cx="1440874" cy="646762"/>
          </a:xfrm>
        </p:grpSpPr>
        <p:sp>
          <p:nvSpPr>
            <p:cNvPr id="7" name="Rectangle 6">
              <a:extLst>
                <a:ext uri="{FF2B5EF4-FFF2-40B4-BE49-F238E27FC236}">
                  <a16:creationId xmlns:a16="http://schemas.microsoft.com/office/drawing/2014/main" id="{F863C86E-1894-4B47-944C-4F6216EAB22A}"/>
                </a:ext>
              </a:extLst>
            </p:cNvPr>
            <p:cNvSpPr/>
            <p:nvPr/>
          </p:nvSpPr>
          <p:spPr>
            <a:xfrm>
              <a:off x="2161309" y="8768701"/>
              <a:ext cx="1440873" cy="64676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505"/>
              <a:endParaRPr lang="en-US" sz="1765">
                <a:solidFill>
                  <a:srgbClr val="FFFFFF"/>
                </a:solidFill>
                <a:latin typeface="Arial" panose="020B0604020202020204"/>
              </a:endParaRPr>
            </a:p>
          </p:txBody>
        </p:sp>
        <p:sp>
          <p:nvSpPr>
            <p:cNvPr id="8" name="TextBox 7">
              <a:extLst>
                <a:ext uri="{FF2B5EF4-FFF2-40B4-BE49-F238E27FC236}">
                  <a16:creationId xmlns:a16="http://schemas.microsoft.com/office/drawing/2014/main" id="{BF060CBD-44D3-3741-9053-F3A75E8AEFF1}"/>
                </a:ext>
              </a:extLst>
            </p:cNvPr>
            <p:cNvSpPr txBox="1"/>
            <p:nvPr/>
          </p:nvSpPr>
          <p:spPr>
            <a:xfrm>
              <a:off x="2161308" y="8875410"/>
              <a:ext cx="1440873" cy="474096"/>
            </a:xfrm>
            <a:prstGeom prst="rect">
              <a:avLst/>
            </a:prstGeom>
            <a:noFill/>
          </p:spPr>
          <p:txBody>
            <a:bodyPr wrap="square" rtlCol="0">
              <a:spAutoFit/>
            </a:bodyPr>
            <a:lstStyle/>
            <a:p>
              <a:pPr algn="ctr" defTabSz="449505"/>
              <a:r>
                <a:rPr lang="en-US" sz="1059" dirty="0">
                  <a:solidFill>
                    <a:srgbClr val="343433"/>
                  </a:solidFill>
                  <a:latin typeface="Arial" panose="020B0604020202020204"/>
                </a:rPr>
                <a:t>REPLACE WITH YOUR LOGO</a:t>
              </a:r>
            </a:p>
          </p:txBody>
        </p:sp>
      </p:grpSp>
      <p:pic>
        <p:nvPicPr>
          <p:cNvPr id="3074" name="Picture 2" descr="https://uc7f23e1b365eb5f793825f275ce.previews.dropboxusercontent.com/p/thumb/ABG5pcPbB4fFWUzDLeQMi4wP0jBP7b3D4iq8jsJKnojZu-V0K4bJo_RKEJzCogx7H2cYgVOiGN2V97n1qPh9mL1zK9uTTwK-E-u1MOhbM8_7vrJLCupA0Hi3SJ0K_i6kKGGGjkUIBZu2Z1_4k6bpUPqALyaWdd9fnTwXOQ-Y5Jnu7lC__aSnifSJrTgW3Udh1wP2khJrWeffR9OHFgAzp3-h9znfDzW2pMN-PiWB91NS2L5PBCz8vmNx_vQGRNAhN1TqRE2jNnKB7718PikGuO3TNFquZZxjOvwyib-UvCNoAoWd21zgHH74AGo5IdXBLtweELv3Yra_RvUs0SZRaKDy-1CPAxECMoO938MCV4LIKw/p.jpeg?fv_content=true&amp;size_mode=5">
            <a:extLst>
              <a:ext uri="{FF2B5EF4-FFF2-40B4-BE49-F238E27FC236}">
                <a16:creationId xmlns:a16="http://schemas.microsoft.com/office/drawing/2014/main" id="{2E1680E4-7D16-49B3-88A6-EEDE717DC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67144" cy="359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5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FE4055-310D-0344-93BA-D0BAEFBEB220}"/>
              </a:ext>
            </a:extLst>
          </p:cNvPr>
          <p:cNvPicPr>
            <a:picLocks noChangeAspect="1"/>
          </p:cNvPicPr>
          <p:nvPr/>
        </p:nvPicPr>
        <p:blipFill>
          <a:blip r:embed="rId2"/>
          <a:stretch>
            <a:fillRect/>
          </a:stretch>
        </p:blipFill>
        <p:spPr>
          <a:xfrm>
            <a:off x="3532675" y="8265260"/>
            <a:ext cx="1588434" cy="595662"/>
          </a:xfrm>
          <a:prstGeom prst="rect">
            <a:avLst/>
          </a:prstGeom>
        </p:spPr>
      </p:pic>
      <p:cxnSp>
        <p:nvCxnSpPr>
          <p:cNvPr id="5" name="Straight Connector 4">
            <a:extLst>
              <a:ext uri="{FF2B5EF4-FFF2-40B4-BE49-F238E27FC236}">
                <a16:creationId xmlns:a16="http://schemas.microsoft.com/office/drawing/2014/main" id="{A47C4B3B-49D3-174D-9BAC-5D49A0482EE8}"/>
              </a:ext>
            </a:extLst>
          </p:cNvPr>
          <p:cNvCxnSpPr>
            <a:cxnSpLocks/>
          </p:cNvCxnSpPr>
          <p:nvPr/>
        </p:nvCxnSpPr>
        <p:spPr>
          <a:xfrm>
            <a:off x="3422650" y="8295409"/>
            <a:ext cx="0" cy="54052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E0C35AB-B194-2240-B9FC-5C0600BE0708}"/>
              </a:ext>
            </a:extLst>
          </p:cNvPr>
          <p:cNvGrpSpPr/>
          <p:nvPr/>
        </p:nvGrpSpPr>
        <p:grpSpPr>
          <a:xfrm>
            <a:off x="1900687" y="8265260"/>
            <a:ext cx="1271359" cy="570672"/>
            <a:chOff x="2161308" y="8768701"/>
            <a:chExt cx="1440874" cy="646762"/>
          </a:xfrm>
        </p:grpSpPr>
        <p:sp>
          <p:nvSpPr>
            <p:cNvPr id="7" name="Rectangle 6">
              <a:extLst>
                <a:ext uri="{FF2B5EF4-FFF2-40B4-BE49-F238E27FC236}">
                  <a16:creationId xmlns:a16="http://schemas.microsoft.com/office/drawing/2014/main" id="{2ABCDAB8-CB2A-5D4A-8056-0DEF43E3CAD6}"/>
                </a:ext>
              </a:extLst>
            </p:cNvPr>
            <p:cNvSpPr/>
            <p:nvPr/>
          </p:nvSpPr>
          <p:spPr>
            <a:xfrm>
              <a:off x="2161309" y="8768701"/>
              <a:ext cx="1440873" cy="64676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505"/>
              <a:endParaRPr lang="en-US" sz="1765">
                <a:solidFill>
                  <a:srgbClr val="FFFFFF"/>
                </a:solidFill>
                <a:latin typeface="Arial" panose="020B0604020202020204"/>
              </a:endParaRPr>
            </a:p>
          </p:txBody>
        </p:sp>
        <p:sp>
          <p:nvSpPr>
            <p:cNvPr id="8" name="TextBox 7">
              <a:extLst>
                <a:ext uri="{FF2B5EF4-FFF2-40B4-BE49-F238E27FC236}">
                  <a16:creationId xmlns:a16="http://schemas.microsoft.com/office/drawing/2014/main" id="{514074C2-AC23-1446-BCE8-F429A5EBC2A8}"/>
                </a:ext>
              </a:extLst>
            </p:cNvPr>
            <p:cNvSpPr txBox="1"/>
            <p:nvPr/>
          </p:nvSpPr>
          <p:spPr>
            <a:xfrm>
              <a:off x="2161308" y="8875410"/>
              <a:ext cx="1440873" cy="474096"/>
            </a:xfrm>
            <a:prstGeom prst="rect">
              <a:avLst/>
            </a:prstGeom>
            <a:noFill/>
          </p:spPr>
          <p:txBody>
            <a:bodyPr wrap="square" rtlCol="0">
              <a:spAutoFit/>
            </a:bodyPr>
            <a:lstStyle/>
            <a:p>
              <a:pPr algn="ctr" defTabSz="449505"/>
              <a:r>
                <a:rPr lang="en-US" sz="1059" dirty="0">
                  <a:solidFill>
                    <a:srgbClr val="343433"/>
                  </a:solidFill>
                  <a:latin typeface="Arial" panose="020B0604020202020204"/>
                </a:rPr>
                <a:t>REPLACE WITH YOUR LOGO</a:t>
              </a:r>
            </a:p>
          </p:txBody>
        </p:sp>
      </p:grpSp>
      <p:sp>
        <p:nvSpPr>
          <p:cNvPr id="9" name="TextBox 8">
            <a:extLst>
              <a:ext uri="{FF2B5EF4-FFF2-40B4-BE49-F238E27FC236}">
                <a16:creationId xmlns:a16="http://schemas.microsoft.com/office/drawing/2014/main" id="{D4D45D8A-5B4E-F046-B5FB-C37F0888E76C}"/>
              </a:ext>
            </a:extLst>
          </p:cNvPr>
          <p:cNvSpPr txBox="1"/>
          <p:nvPr/>
        </p:nvSpPr>
        <p:spPr>
          <a:xfrm>
            <a:off x="733475" y="3854202"/>
            <a:ext cx="5391049" cy="869277"/>
          </a:xfrm>
          <a:prstGeom prst="rect">
            <a:avLst/>
          </a:prstGeom>
          <a:noFill/>
        </p:spPr>
        <p:txBody>
          <a:bodyPr wrap="square" rtlCol="0">
            <a:spAutoFit/>
          </a:bodyPr>
          <a:lstStyle/>
          <a:p>
            <a:pPr algn="ctr" defTabSz="449505"/>
            <a:r>
              <a:rPr lang="en-US" sz="2294" b="1" dirty="0">
                <a:solidFill>
                  <a:srgbClr val="F26722"/>
                </a:solidFill>
                <a:latin typeface="Arial" panose="020B0604020202020204"/>
              </a:rPr>
              <a:t>Insert Custom Text</a:t>
            </a:r>
          </a:p>
          <a:p>
            <a:pPr algn="ctr" defTabSz="449505"/>
            <a:r>
              <a:rPr lang="en-US" sz="1588" b="1" dirty="0">
                <a:solidFill>
                  <a:srgbClr val="615C58"/>
                </a:solidFill>
                <a:latin typeface="Arial" panose="020B0604020202020204"/>
              </a:rPr>
              <a:t>Insert Custom Text</a:t>
            </a:r>
          </a:p>
          <a:p>
            <a:pPr algn="ctr" defTabSz="449505">
              <a:lnSpc>
                <a:spcPts val="1412"/>
              </a:lnSpc>
            </a:pPr>
            <a:r>
              <a:rPr lang="en-US" sz="1100" dirty="0">
                <a:solidFill>
                  <a:srgbClr val="615C58"/>
                </a:solidFill>
              </a:rPr>
              <a:t>Insert Custom Text</a:t>
            </a:r>
          </a:p>
        </p:txBody>
      </p:sp>
      <p:pic>
        <p:nvPicPr>
          <p:cNvPr id="2050" name="Picture 2" descr="https://uc17672c7cb24419ba68aee6e225.previews.dropboxusercontent.com/p/thumb/ABFMyLppbI_Nu26dwNBdYQuoHe7OaJzYBgT2u2NmJl9lqYrD2nIGKQSfsAIn1Um8HDJ9pDikYDzSmVhewTEQqD7eetit1BhGAzbIck9sES2gyaLSRHmiJvE0ftheSmqrrx-I7l7MVzwMqC-7OAl4j8LO1nh1orL2Rz2g0kZ_L94GnpD5hUlIztrqw9nS0iEamvViANScs5ypTvKFMi7o6dPRNR7tA0AI5gNBlN1XBGHoCXmPaNCZw6Ulp4akmKCPM18I5l1zJSy4bbMuvrnLbmygxPDYFzho1pGfUG4I3jUp4bu1ayhjnM9XMuWHbPPTsLVvts6qLBG9o0l2G3dI7eKKNOpYb8BDiM03tSj_E5LoiQ/p.jpeg?fv_content=true&amp;size_mode=5">
            <a:extLst>
              <a:ext uri="{FF2B5EF4-FFF2-40B4-BE49-F238E27FC236}">
                <a16:creationId xmlns:a16="http://schemas.microsoft.com/office/drawing/2014/main" id="{DA1A7261-9041-49F1-9014-3ABD8E4BB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358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970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KH_Theme1">
  <a:themeElements>
    <a:clrScheme name="NKH Colors 2018">
      <a:dk1>
        <a:srgbClr val="343433"/>
      </a:dk1>
      <a:lt1>
        <a:srgbClr val="FFFFFF"/>
      </a:lt1>
      <a:dk2>
        <a:srgbClr val="615C58"/>
      </a:dk2>
      <a:lt2>
        <a:srgbClr val="E7E6E6"/>
      </a:lt2>
      <a:accent1>
        <a:srgbClr val="F26722"/>
      </a:accent1>
      <a:accent2>
        <a:srgbClr val="63C8CC"/>
      </a:accent2>
      <a:accent3>
        <a:srgbClr val="A39C92"/>
      </a:accent3>
      <a:accent4>
        <a:srgbClr val="FDB917"/>
      </a:accent4>
      <a:accent5>
        <a:srgbClr val="6EBD44"/>
      </a:accent5>
      <a:accent6>
        <a:srgbClr val="EE688E"/>
      </a:accent6>
      <a:hlink>
        <a:srgbClr val="F26722"/>
      </a:hlink>
      <a:folHlink>
        <a:srgbClr val="F267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KH_Theme1" id="{198FB695-B5F8-C543-B2B5-304CCD0DC2D8}" vid="{9C9B2339-59F3-F94E-8440-61FAF9B2DC23}"/>
    </a:ext>
  </a:extLst>
</a:theme>
</file>

<file path=ppt/theme/theme3.xml><?xml version="1.0" encoding="utf-8"?>
<a:theme xmlns:a="http://schemas.openxmlformats.org/drawingml/2006/main" name="1_NKH_Theme1">
  <a:themeElements>
    <a:clrScheme name="NKH Colors 2018">
      <a:dk1>
        <a:srgbClr val="343433"/>
      </a:dk1>
      <a:lt1>
        <a:srgbClr val="FFFFFF"/>
      </a:lt1>
      <a:dk2>
        <a:srgbClr val="615C58"/>
      </a:dk2>
      <a:lt2>
        <a:srgbClr val="E7E6E6"/>
      </a:lt2>
      <a:accent1>
        <a:srgbClr val="F26722"/>
      </a:accent1>
      <a:accent2>
        <a:srgbClr val="63C8CC"/>
      </a:accent2>
      <a:accent3>
        <a:srgbClr val="A39C92"/>
      </a:accent3>
      <a:accent4>
        <a:srgbClr val="FDB917"/>
      </a:accent4>
      <a:accent5>
        <a:srgbClr val="6EBD44"/>
      </a:accent5>
      <a:accent6>
        <a:srgbClr val="EE688E"/>
      </a:accent6>
      <a:hlink>
        <a:srgbClr val="F26722"/>
      </a:hlink>
      <a:folHlink>
        <a:srgbClr val="F267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KH_Theme1" id="{198FB695-B5F8-C543-B2B5-304CCD0DC2D8}" vid="{9C9B2339-59F3-F94E-8440-61FAF9B2DC2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06728EFAF76A499DEB48849BB5B233" ma:contentTypeVersion="12" ma:contentTypeDescription="Create a new document." ma:contentTypeScope="" ma:versionID="9d191339d2808fc2dbba238bd84e3a7f">
  <xsd:schema xmlns:xsd="http://www.w3.org/2001/XMLSchema" xmlns:xs="http://www.w3.org/2001/XMLSchema" xmlns:p="http://schemas.microsoft.com/office/2006/metadata/properties" xmlns:ns3="9547d9cd-91d3-47d8-8421-78d0e3920266" xmlns:ns4="50d17986-988f-447a-85cc-3381b346a14a" targetNamespace="http://schemas.microsoft.com/office/2006/metadata/properties" ma:root="true" ma:fieldsID="ea152620b2af2f5136260769e2fb497d" ns3:_="" ns4:_="">
    <xsd:import namespace="9547d9cd-91d3-47d8-8421-78d0e3920266"/>
    <xsd:import namespace="50d17986-988f-447a-85cc-3381b346a14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7d9cd-91d3-47d8-8421-78d0e3920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d17986-988f-447a-85cc-3381b346a1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AE777-0074-44EB-B2C1-BCD9BCA9EFA7}">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50d17986-988f-447a-85cc-3381b346a14a"/>
    <ds:schemaRef ds:uri="9547d9cd-91d3-47d8-8421-78d0e3920266"/>
  </ds:schemaRefs>
</ds:datastoreItem>
</file>

<file path=customXml/itemProps2.xml><?xml version="1.0" encoding="utf-8"?>
<ds:datastoreItem xmlns:ds="http://schemas.openxmlformats.org/officeDocument/2006/customXml" ds:itemID="{EBA14023-9113-4825-BF5F-F52606971804}">
  <ds:schemaRefs>
    <ds:schemaRef ds:uri="http://schemas.microsoft.com/sharepoint/v3/contenttype/forms"/>
  </ds:schemaRefs>
</ds:datastoreItem>
</file>

<file path=customXml/itemProps3.xml><?xml version="1.0" encoding="utf-8"?>
<ds:datastoreItem xmlns:ds="http://schemas.openxmlformats.org/officeDocument/2006/customXml" ds:itemID="{297ED45F-2FD8-486E-9F26-53B0274076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7d9cd-91d3-47d8-8421-78d0e3920266"/>
    <ds:schemaRef ds:uri="50d17986-988f-447a-85cc-3381b346a1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16482</TotalTime>
  <Words>1607</Words>
  <Application>Microsoft Office PowerPoint</Application>
  <PresentationFormat>Letter Paper (8.5x11 in)</PresentationFormat>
  <Paragraphs>97</Paragraphs>
  <Slides>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Calibri</vt:lpstr>
      <vt:lpstr>Calibri Light</vt:lpstr>
      <vt:lpstr>Gotham Bold</vt:lpstr>
      <vt:lpstr>Times New Roman</vt:lpstr>
      <vt:lpstr>Office Theme</vt:lpstr>
      <vt:lpstr>NKH_Theme1</vt:lpstr>
      <vt:lpstr>1_NKH_Theme1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Share Our Strength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Pia, Emily</dc:creator>
  <cp:lastModifiedBy>Pia, Emily</cp:lastModifiedBy>
  <cp:revision>65</cp:revision>
  <dcterms:created xsi:type="dcterms:W3CDTF">2020-06-18T20:14:39Z</dcterms:created>
  <dcterms:modified xsi:type="dcterms:W3CDTF">2021-03-16T19:54:25Z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0x0101000306728EFAF76A499DEB48849BB5B233</vt:lpwstr>
  </property>
</Properties>
</file>